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5E86AB8-C2B9-4F59-9F4A-C8E92E98C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1300786"/>
            <a:ext cx="8689976" cy="272787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E741DD1-6D51-4541-8BB4-958F14CA7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5B37EBB-9162-47E0-A6F6-EE5309817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147930"/>
            <a:ext cx="8689976" cy="1409284"/>
          </a:xfr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>
            <a:normAutofit fontScale="25000" lnSpcReduction="20000"/>
          </a:bodyPr>
          <a:lstStyle/>
          <a:p>
            <a:endParaRPr lang="pl-PL" dirty="0"/>
          </a:p>
          <a:p>
            <a:r>
              <a:rPr lang="pl-PL" sz="12300" b="1" dirty="0">
                <a:solidFill>
                  <a:schemeClr val="tx1"/>
                </a:solidFill>
                <a:latin typeface="Book Antiqua" panose="02040602050305030304" pitchFamily="18" charset="0"/>
              </a:rPr>
              <a:t>Konferencja </a:t>
            </a:r>
          </a:p>
          <a:p>
            <a:r>
              <a:rPr lang="pl-PL" sz="12300" b="1" dirty="0">
                <a:solidFill>
                  <a:schemeClr val="tx1"/>
                </a:solidFill>
                <a:latin typeface="Book Antiqua" panose="02040602050305030304" pitchFamily="18" charset="0"/>
              </a:rPr>
              <a:t>informacyjno-szkoleniowa</a:t>
            </a:r>
          </a:p>
          <a:p>
            <a:r>
              <a:rPr lang="pl-PL" sz="12300" b="1" dirty="0">
                <a:solidFill>
                  <a:schemeClr val="tx1"/>
                </a:solidFill>
                <a:latin typeface="Book Antiqua" panose="02040602050305030304" pitchFamily="18" charset="0"/>
              </a:rPr>
              <a:t>Zalesice 29 listopad 2017 </a:t>
            </a:r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B1568D01-EA50-4254-BBE7-D0BED1B43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320972"/>
              </p:ext>
            </p:extLst>
          </p:nvPr>
        </p:nvGraphicFramePr>
        <p:xfrm>
          <a:off x="1457739" y="1113183"/>
          <a:ext cx="8983249" cy="303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4" imgW="6267289" imgH="2333323" progId="AcroExch.Document.DC">
                  <p:embed/>
                </p:oleObj>
              </mc:Choice>
              <mc:Fallback>
                <p:oleObj name="Acrobat Document" r:id="rId4" imgW="6267289" imgH="2333323" progId="AcroExch.Document.DC">
                  <p:embed/>
                  <p:pic>
                    <p:nvPicPr>
                      <p:cNvPr id="4" name="Obiek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7739" y="1113183"/>
                        <a:ext cx="8983249" cy="3034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12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9793ED-92DE-4C50-90FE-63B791C9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22853"/>
            <a:ext cx="10364451" cy="1166190"/>
          </a:xfrm>
        </p:spPr>
        <p:txBody>
          <a:bodyPr>
            <a:normAutofit/>
          </a:bodyPr>
          <a:lstStyle/>
          <a:p>
            <a:r>
              <a:rPr lang="pl-PL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Nabór nr 1 /2017/ III</a:t>
            </a:r>
            <a:br>
              <a:rPr lang="pl-PL" cap="none" dirty="0">
                <a:latin typeface="Book Antiqua" panose="0204060205030503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61C3C6-434F-4E82-B08F-FF25AFCE88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8052" y="1789043"/>
            <a:ext cx="11383618" cy="4545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 2.1.1 </a:t>
            </a:r>
            <a:r>
              <a:rPr lang="pl-PL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Infrastruktura turystyczna i odpoczynkowa terenów przybrzeżnych i śródlądowych obszarów rybackich i akwakultury.</a:t>
            </a:r>
          </a:p>
          <a:p>
            <a:pPr marL="0" indent="0">
              <a:buNone/>
            </a:pPr>
            <a:r>
              <a:rPr lang="pl-PL" b="1" u="sng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Zakres tematyczny:</a:t>
            </a:r>
          </a:p>
          <a:p>
            <a:pPr marL="457200" indent="-457200">
              <a:buAutoNum type="alphaLcParenR"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Tworzenie, rozwój oraz wyposażenie infrastruktury turystycznej i rekreacyjnej, przeznaczonej na użytek publiczny, historycznie lub terytorialnie związanej z działalnością rybacką lub</a:t>
            </a:r>
          </a:p>
          <a:p>
            <a:pPr marL="457200" indent="-457200">
              <a:buAutoNum type="alphaLcParenR"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Promowanie, zachowanie lub upowszechnianie dziedzictwa kulturowego rybołówstwa i akwakultury oraz morskiego dziedzictwa kulturowego. </a:t>
            </a:r>
          </a:p>
          <a:p>
            <a:pPr marL="457200" indent="-457200">
              <a:buAutoNum type="alphaLcParenR"/>
            </a:pPr>
            <a:endParaRPr lang="pl-PL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sz="2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Limit środków finansowych w naborze: </a:t>
            </a:r>
            <a:r>
              <a:rPr lang="pl-PL" sz="2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410 000,00 zł</a:t>
            </a:r>
            <a:endParaRPr lang="pl-PL" sz="2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pl-PL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pl-PL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91C467-3101-4EDE-97E3-185A5961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983" y="523461"/>
            <a:ext cx="9223513" cy="1146313"/>
          </a:xfrm>
        </p:spPr>
        <p:txBody>
          <a:bodyPr/>
          <a:lstStyle/>
          <a:p>
            <a:r>
              <a:rPr lang="pl-PL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Nabór nr 2 /2017/ III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72EA88-D221-43A2-B573-3D5342CD90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565" y="1669774"/>
            <a:ext cx="11343861" cy="46647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 1.2.1 </a:t>
            </a:r>
            <a:r>
              <a:rPr lang="pl-PL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Rybacy, przedsiębiorcy branży rybackiej, organizacje społeczne i instytucje publiczne uczestnikami i / lub organizatorami wydarzeń lokalnych, regionalnych i ponadregionalnych.</a:t>
            </a:r>
            <a:endParaRPr lang="pl-PL" dirty="0"/>
          </a:p>
          <a:p>
            <a:pPr marL="0" indent="0">
              <a:buNone/>
            </a:pPr>
            <a:r>
              <a:rPr lang="pl-PL" b="1" u="sng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Zakres tematyczny:</a:t>
            </a:r>
          </a:p>
          <a:p>
            <a:pPr marL="457200" indent="-457200">
              <a:buAutoNum type="alphaLcParenR"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Tworzenie, rozwój oraz wyposażenie infrastruktury turystycznej i rekreacyjnej, przeznaczonej na użytek publiczny, historycznie lub terytorialnie związanej z działalnością rybacką lub</a:t>
            </a:r>
          </a:p>
          <a:p>
            <a:pPr marL="457200" indent="-457200">
              <a:buAutoNum type="alphaLcParenR"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Promowanie, zachowanie lub upowszechnianie dziedzictwa kulturowego rybołówstwa i akwakultury oraz morskiego dziedzictwa kulturowego. </a:t>
            </a:r>
          </a:p>
          <a:p>
            <a:pPr marL="0" indent="0">
              <a:buNone/>
            </a:pPr>
            <a:endParaRPr lang="pl-PL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sz="2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Limit środków finansowych w naborze: </a:t>
            </a:r>
            <a:r>
              <a:rPr lang="pl-PL" sz="2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90 000,00 zł</a:t>
            </a:r>
            <a:endParaRPr lang="pl-PL" sz="2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54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DF6F26-DBDB-46A2-89D4-20D06E3B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57274"/>
          </a:xfrm>
        </p:spPr>
        <p:txBody>
          <a:bodyPr/>
          <a:lstStyle/>
          <a:p>
            <a:r>
              <a:rPr lang="pl-PL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Nabór nr 3 /2017/ III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7C94A1-B075-4A74-80D8-02FE942515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061" y="1775791"/>
            <a:ext cx="11476382" cy="457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 2.2.1  </a:t>
            </a:r>
            <a:r>
              <a:rPr lang="pl-PL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Promocja specyfiki obszaru RLGD „Jurajska Ryba” w tym działania </a:t>
            </a:r>
          </a:p>
          <a:p>
            <a:pPr marL="0" indent="0" algn="ctr">
              <a:buNone/>
            </a:pPr>
            <a:r>
              <a:rPr lang="pl-PL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 charakterze rekreacyjnym, kulinarnym, kulturalnym, wystawienniczym.</a:t>
            </a:r>
          </a:p>
          <a:p>
            <a:pPr marL="0" indent="0">
              <a:buNone/>
            </a:pPr>
            <a:endParaRPr lang="pl-PL" b="1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b="1" u="sng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Zakres tematyczny:</a:t>
            </a:r>
          </a:p>
          <a:p>
            <a:pPr marL="457200" indent="-457200">
              <a:buAutoNum type="alphaLcParenR"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Tworzenie, rozwój oraz wyposażenie infrastruktury turystycznej i rekreacyjnej, przeznaczonej na użytek publiczny, historycznie lub terytorialnie związanej z działalnością rybacką lub</a:t>
            </a:r>
          </a:p>
          <a:p>
            <a:pPr marL="457200" indent="-457200">
              <a:buAutoNum type="alphaLcParenR"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Promowanie, zachowanie lub upowszechnianie dziedzictwa kulturowego rybołówstwa i akwakultury oraz morskiego dziedzictwa kulturowego. </a:t>
            </a:r>
          </a:p>
          <a:p>
            <a:pPr marL="0" indent="0">
              <a:buNone/>
            </a:pPr>
            <a:endParaRPr lang="pl-PL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sz="2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Limit środków finansowych w naborze: 1</a:t>
            </a:r>
            <a:r>
              <a:rPr lang="pl-PL" sz="2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90 000,00 zł</a:t>
            </a:r>
            <a:endParaRPr lang="pl-PL" sz="2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pl-PL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7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5B70D0-CF93-43C4-BE20-BBEBB0D6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5" y="477079"/>
            <a:ext cx="9913252" cy="16300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Podsumowanie </a:t>
            </a:r>
            <a:br>
              <a:rPr lang="pl-PL" sz="2600" dirty="0">
                <a:latin typeface="Book Antiqua" panose="02040602050305030304" pitchFamily="18" charset="0"/>
              </a:rPr>
            </a:b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Wykorzystane środki na dzień 29 listopad 2017</a:t>
            </a:r>
            <a:b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realizacja </a:t>
            </a:r>
            <a:r>
              <a:rPr lang="pl-PL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lsr</a:t>
            </a: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dotacje dla beneficjenta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251643-ED51-4357-BE22-140AA5343A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799" y="2372138"/>
            <a:ext cx="10986053" cy="41346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Stowarzyszenie Rybacka Lokalna Grupa Działania „Jurajska Ryba” przeprowadziło 3 nabory na 3 przedsięwzięcia, w ramach których wpłynęło do Biura RLGD 8 wniosków na łączną kwotę 1.824.559,00 zł.</a:t>
            </a:r>
          </a:p>
          <a:p>
            <a:pPr marL="0" indent="0">
              <a:buNone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Pozytywnie ocenionych przez Radę Programową Stowarzyszenia RLGD „Jurajska Ryba” zostało 8 wniosków na łączną kwotę 1.824.559,00 zł . Wnioski przekazane zostały do Urzędu Marszałkowskiego Województwa Śląskiego. </a:t>
            </a:r>
          </a:p>
          <a:p>
            <a:pPr marL="0" indent="0">
              <a:buNone/>
            </a:pPr>
            <a:r>
              <a:rPr lang="pl-PL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Obecnie podpisano:</a:t>
            </a:r>
          </a:p>
          <a:p>
            <a:pPr marL="0" indent="0">
              <a:buNone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 umów, na kwotę: 1.188,718,00 zł </a:t>
            </a:r>
          </a:p>
          <a:p>
            <a:pPr marL="0" indent="0">
              <a:buNone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 umowy są w trakcie przygotowania, na kwotę 415.841,00 zł</a:t>
            </a:r>
          </a:p>
          <a:p>
            <a:pPr marL="0" indent="0">
              <a:buNone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wniosek na kwotę 220.000,00 zł pozostaje w trakcie oceny.</a:t>
            </a:r>
          </a:p>
          <a:p>
            <a:pPr marL="0" indent="0">
              <a:buNone/>
            </a:pPr>
            <a:endParaRPr lang="pl-PL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06E717-9A28-4D2B-B8B2-7C91039E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69" y="583096"/>
            <a:ext cx="10137913" cy="16432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Podsumowanie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środki na dzień 29 listopad 2017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realizacja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lsr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dotacje dla beneficjenta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89097B-33A9-404C-BB56-C34875E884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434" y="2822713"/>
            <a:ext cx="11384243" cy="2968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Stowarzyszenie Rybacka Lokalna Grupa Działania „Jurajska Ryba” aktualnie ogłosiło 3 konkursy na 3 przedsięwzięcia. </a:t>
            </a:r>
          </a:p>
          <a:p>
            <a:pPr marL="0" indent="0">
              <a:buNone/>
            </a:pPr>
            <a:r>
              <a:rPr lang="pl-PL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Są to ostatnie nabory wniosków zaplanowane na rok 2017.  </a:t>
            </a:r>
          </a:p>
          <a:p>
            <a:pPr marL="0" indent="0">
              <a:buNone/>
            </a:pPr>
            <a:r>
              <a:rPr lang="pl-PL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Łączna kwota środków unijnych do wykorzystania to </a:t>
            </a:r>
            <a:r>
              <a:rPr lang="pl-PL" sz="2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690.000,00 zł </a:t>
            </a:r>
          </a:p>
        </p:txBody>
      </p:sp>
    </p:spTree>
    <p:extLst>
      <p:ext uri="{BB962C8B-B14F-4D97-AF65-F5344CB8AC3E}">
        <p14:creationId xmlns:p14="http://schemas.microsoft.com/office/powerpoint/2010/main" val="238863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636BC3-C12C-489B-954C-4841D7F4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61392"/>
            <a:ext cx="10231304" cy="19348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realizacja </a:t>
            </a:r>
            <a:r>
              <a:rPr lang="pl-PL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lsr</a:t>
            </a:r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b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dotacje dla beneficjenta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054A6E-FE21-477E-B31F-6B6E9E1BB2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4313" y="3034748"/>
            <a:ext cx="11410122" cy="275645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Harmonogram naboru wniosków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 przed nami ?</a:t>
            </a:r>
          </a:p>
        </p:txBody>
      </p:sp>
    </p:spTree>
    <p:extLst>
      <p:ext uri="{BB962C8B-B14F-4D97-AF65-F5344CB8AC3E}">
        <p14:creationId xmlns:p14="http://schemas.microsoft.com/office/powerpoint/2010/main" val="206349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5EC68-E3A9-44D6-A070-95103335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54158"/>
            <a:ext cx="9183757" cy="808382"/>
          </a:xfrm>
        </p:spPr>
        <p:txBody>
          <a:bodyPr/>
          <a:lstStyle/>
          <a:p>
            <a:r>
              <a:rPr lang="pl-PL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Pierwsze półrocze 2018r. :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2D3273-8FC2-4217-9285-B7272E908A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566" y="2199860"/>
            <a:ext cx="11224592" cy="3591339"/>
          </a:xfrm>
        </p:spPr>
        <p:txBody>
          <a:bodyPr/>
          <a:lstStyle/>
          <a:p>
            <a:r>
              <a:rPr lang="pl-PL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Utrzymanie miejsc pracy w sektorze rybackim oraz zdobywanie nowych umiejętności zawodowych związanych z sektorem akwakultury i rybołówstwa (P 1.3.2)  </a:t>
            </a:r>
            <a:r>
              <a:rPr lang="pl-PL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160.000,00 zł </a:t>
            </a:r>
            <a:endParaRPr lang="pl-PL" sz="28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pl-PL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Rozwijanie działalności gospodarczej sektora rybackiego (P 1.3.4) </a:t>
            </a:r>
            <a:r>
              <a:rPr lang="pl-PL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600.000,00 zł</a:t>
            </a:r>
            <a:r>
              <a:rPr lang="pl-PL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6724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075AF2-2087-4BB2-9BD6-78974BD5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2" y="821634"/>
            <a:ext cx="10084904" cy="1232453"/>
          </a:xfrm>
        </p:spPr>
        <p:txBody>
          <a:bodyPr/>
          <a:lstStyle/>
          <a:p>
            <a:r>
              <a:rPr lang="pl-PL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Pierwsze półrocze 2018r </a:t>
            </a:r>
            <a:r>
              <a:rPr lang="pl-PL" b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c.d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DF166A-B443-4702-AA87-05431BFBE2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704" y="2314083"/>
            <a:ext cx="11079444" cy="3424107"/>
          </a:xfrm>
        </p:spPr>
        <p:txBody>
          <a:bodyPr/>
          <a:lstStyle/>
          <a:p>
            <a:r>
              <a:rPr lang="pl-PL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Rewitalizacja zbiorników wodnych i terenów przyległych o walorach rekreacyjnych, edukacyjnych i przyrodniczych (P 1.1.3) </a:t>
            </a:r>
            <a:r>
              <a:rPr lang="pl-PL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790.000,00 zł </a:t>
            </a:r>
          </a:p>
          <a:p>
            <a:r>
              <a:rPr lang="pl-PL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Rozpoczynanie działalności gospodarczej w sektorze rybackim </a:t>
            </a:r>
          </a:p>
          <a:p>
            <a:pPr marL="0" indent="0">
              <a:buNone/>
            </a:pPr>
            <a:r>
              <a:rPr lang="pl-PL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(P 1.3.1) </a:t>
            </a:r>
            <a:r>
              <a:rPr lang="pl-PL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500.000,00 zł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323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A338B8-A8AC-4A0D-8524-6DBFD73E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52" y="781878"/>
            <a:ext cx="9528313" cy="1432816"/>
          </a:xfrm>
        </p:spPr>
        <p:txBody>
          <a:bodyPr/>
          <a:lstStyle/>
          <a:p>
            <a:r>
              <a:rPr lang="pl-PL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Drugie półrocze 2018r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67431A-9761-4725-A50A-4C11BC24C4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4313" y="2080592"/>
            <a:ext cx="11224591" cy="4293704"/>
          </a:xfrm>
        </p:spPr>
        <p:txBody>
          <a:bodyPr>
            <a:normAutofit fontScale="92500" lnSpcReduction="10000"/>
          </a:bodyPr>
          <a:lstStyle/>
          <a:p>
            <a:r>
              <a:rPr lang="pl-PL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Rozpoczynanie działalności gospodarczej w sektorze rybackim (P 1.3.1) </a:t>
            </a:r>
            <a:r>
              <a:rPr lang="pl-PL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400.000,00 zł </a:t>
            </a:r>
          </a:p>
          <a:p>
            <a:r>
              <a:rPr lang="pl-PL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Wspieranie dywersyfikacji zatrudnienia osób mających pracę związaną z sektorem rybactwa w drodze tworzenia lub utrzymania miejsc pracy, nie związanych z podstawową działalnością rybacką (P 1.3.3) </a:t>
            </a:r>
          </a:p>
          <a:p>
            <a:pPr marL="0" indent="0">
              <a:buNone/>
            </a:pPr>
            <a:r>
              <a:rPr lang="pl-PL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440.000,00 zł</a:t>
            </a:r>
            <a:r>
              <a:rPr lang="pl-PL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</a:t>
            </a:r>
          </a:p>
          <a:p>
            <a:r>
              <a:rPr lang="pl-PL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Spójny system informacji i promocji obszaru RLGD „Jurajska Ryba” </a:t>
            </a:r>
          </a:p>
          <a:p>
            <a:pPr marL="0" indent="0">
              <a:buNone/>
            </a:pPr>
            <a:r>
              <a:rPr lang="pl-PL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(P 2.1.2) </a:t>
            </a:r>
            <a:r>
              <a:rPr lang="pl-PL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160.000,00 zł.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8562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9072E3-EF0A-4850-BB09-97FCBC6C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82" y="371062"/>
            <a:ext cx="9854309" cy="1033668"/>
          </a:xfrm>
        </p:spPr>
        <p:txBody>
          <a:bodyPr/>
          <a:lstStyle/>
          <a:p>
            <a:r>
              <a:rPr lang="pl-PL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Pierwsze półrocze 2019r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58A69-FA58-498F-AD52-1499B1DAD2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967" y="1537252"/>
            <a:ext cx="11302720" cy="4611757"/>
          </a:xfrm>
        </p:spPr>
        <p:txBody>
          <a:bodyPr>
            <a:normAutofit/>
          </a:bodyPr>
          <a:lstStyle/>
          <a:p>
            <a:r>
              <a:rPr lang="pl-PL" sz="23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Odpowiednie do potrzeb warunki bezpieczeństwa w sektorze rybackim (P 1.1.2) </a:t>
            </a:r>
          </a:p>
          <a:p>
            <a:pPr marL="0" indent="0">
              <a:buNone/>
            </a:pPr>
            <a:r>
              <a:rPr lang="pl-PL" sz="23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</a:t>
            </a:r>
            <a:r>
              <a:rPr lang="pl-PL" sz="23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290.000,00 zł </a:t>
            </a:r>
          </a:p>
          <a:p>
            <a:r>
              <a:rPr lang="pl-PL" sz="23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Rybacy, przedsiębiorcy branży rybackiej, organizacje społeczne i instytucje publiczne uczestnikami i/lub organizatorami wydarzeń lokalnych, regionalnych i ponadregionalnych  (P 1.2.1) </a:t>
            </a:r>
            <a:r>
              <a:rPr lang="pl-PL" sz="23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90.000,00 zł                                                                                                       </a:t>
            </a:r>
          </a:p>
          <a:p>
            <a:pPr>
              <a:spcBef>
                <a:spcPts val="0"/>
              </a:spcBef>
            </a:pPr>
            <a:r>
              <a:rPr lang="pl-PL" sz="23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Utrzymanie miejsc pracy w sektorze rybackim oraz zdobywanie nowych umiejętności zawodowych związanych z sektorem akwakultury i rybołówstwa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3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(P 1.3.2) </a:t>
            </a:r>
            <a:r>
              <a:rPr lang="pl-PL" sz="23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80.000,00 zł</a:t>
            </a:r>
          </a:p>
          <a:p>
            <a:r>
              <a:rPr lang="pl-PL" sz="23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Rozwijanie działalności gospodarczej sektora rybackiego (P 1.3.4) </a:t>
            </a:r>
            <a:r>
              <a:rPr lang="pl-PL" sz="23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400.000,00 zł   </a:t>
            </a:r>
            <a:r>
              <a:rPr lang="pl-PL" sz="23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807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5FAED0-5663-4D36-99EF-74BE47CB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684381"/>
            <a:ext cx="11251096" cy="44442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Podsumowanie naborów przeprowadzonych przez rybacką lokalną grupę   działania „Jurajska ryba”</a:t>
            </a:r>
          </a:p>
        </p:txBody>
      </p:sp>
    </p:spTree>
    <p:extLst>
      <p:ext uri="{BB962C8B-B14F-4D97-AF65-F5344CB8AC3E}">
        <p14:creationId xmlns:p14="http://schemas.microsoft.com/office/powerpoint/2010/main" val="920715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C7D5C3-1216-4FA5-9E21-8B84BABA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781879"/>
            <a:ext cx="9819861" cy="927651"/>
          </a:xfrm>
        </p:spPr>
        <p:txBody>
          <a:bodyPr/>
          <a:lstStyle/>
          <a:p>
            <a:r>
              <a:rPr lang="pl-PL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Drugie półrocze 2019r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250201-58C5-4323-9467-D9F5E9AF0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7077" y="2213112"/>
            <a:ext cx="11158331" cy="3578087"/>
          </a:xfrm>
        </p:spPr>
        <p:txBody>
          <a:bodyPr>
            <a:normAutofit/>
          </a:bodyPr>
          <a:lstStyle/>
          <a:p>
            <a:r>
              <a:rPr lang="pl-PL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Tworzenie sieci współpracy gospodarczej, społecznej i/lub naukowej o charakterze regionalnym i ponadregionalnym ( P 1.2.2) </a:t>
            </a:r>
            <a:r>
              <a:rPr lang="pl-PL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120.000,00 zł   </a:t>
            </a:r>
            <a:r>
              <a:rPr lang="pl-PL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</a:t>
            </a:r>
          </a:p>
          <a:p>
            <a:r>
              <a:rPr lang="pl-PL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Tworzenie stałej i przenośnej infrastruktury edukacyjnej, handlowej oraz ekspozycyjnej oraz jej wyposażenie (P 2.2.2) </a:t>
            </a:r>
            <a:r>
              <a:rPr lang="pl-PL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240.000,00 zł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16992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949DF74-386E-4B01-B482-8B3F8DAFF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434" y="896814"/>
            <a:ext cx="8549131" cy="269452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622C61-0790-44C8-8F17-3849DD70C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565" y="3034748"/>
            <a:ext cx="11449878" cy="22661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sz="6000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pl-PL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Dziękujemy za uwagę.</a:t>
            </a:r>
          </a:p>
        </p:txBody>
      </p:sp>
    </p:spTree>
    <p:extLst>
      <p:ext uri="{BB962C8B-B14F-4D97-AF65-F5344CB8AC3E}">
        <p14:creationId xmlns:p14="http://schemas.microsoft.com/office/powerpoint/2010/main" val="293844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652629-85BF-49C7-A7E1-0FF0B020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7" y="618517"/>
            <a:ext cx="10324069" cy="17485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Nabory wniosków , ogłaszanych przez RLGD „Jurajska Ryba” 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 ramach priorytetu iv, objętego programem operacyjnym „rybactwo i morze” na lata 2014-2020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9F9A3-1220-4D50-B51C-CEFC52D048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5043" y="2478156"/>
            <a:ext cx="11622157" cy="42141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sz="9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pl-PL" sz="22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Nabór nr 1 /2017/ I  </a:t>
            </a:r>
          </a:p>
          <a:p>
            <a:pPr marL="0" indent="0" algn="ctr">
              <a:buNone/>
            </a:pPr>
            <a:r>
              <a:rPr lang="pl-PL" sz="22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Data ogłoszenia:  18 Kwiecień 2017r. </a:t>
            </a:r>
          </a:p>
          <a:p>
            <a:pPr marL="0" indent="0" algn="ctr">
              <a:buNone/>
            </a:pPr>
            <a:r>
              <a:rPr lang="pl-PL" sz="22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Czas trwania naboru: 08 Maj – 26 Maj 2017r</a:t>
            </a:r>
            <a:r>
              <a:rPr lang="pl-PL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</a:p>
          <a:p>
            <a:pPr marL="0" indent="0" algn="ctr">
              <a:buNone/>
            </a:pPr>
            <a:endParaRPr lang="pl-PL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sz="2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Przedsięwzięcie P 1.1.1 </a:t>
            </a:r>
            <a:r>
              <a:rPr lang="pl-PL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Budowa, przebudowa, rozbudowa i/lub adaptacja obiektów służących gospodarce rybackiej obszaru RLGD „Jurajska Ryba”, poprawa dostępności do tych obiektów, wyposażenie obiektów w sprzęt urządzenia i/lub technologię</a:t>
            </a: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endParaRPr lang="pl-PL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pl-PL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2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F6B13A-6911-4131-BD94-6E51B900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897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Nabory wniosków , ogłaszanych przez RLGD „Jurajska Ryba” 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 ramach priorytetu iv, objętego programem operacyjnym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„rybactwo i morze” na lata 2014-2020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644510-627B-42FF-8BEC-A495645FC5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2054087"/>
            <a:ext cx="11383617" cy="243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u="sng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Zakres tematyczny: </a:t>
            </a:r>
          </a:p>
          <a:p>
            <a:pPr marL="457200" indent="-457200">
              <a:buAutoNum type="alphaLcParenR"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Podnoszenie wartości produktów sektora rybołówstwa i akwakultury przez tworzenie lub rozwijanie łańcucha dostaw, obejmującego działalność związaną z produkcją przetwarzaniem i obrotem produktami sektora rybołówstwa i akwakultury, lub</a:t>
            </a:r>
          </a:p>
          <a:p>
            <a:pPr marL="457200" indent="-457200">
              <a:buAutoNum type="alphaLcParenR" startAt="2"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Wspieranie przedsiębiorczości lub innowacji młodych ludzi w łańcuchu dostaw, o których mowa w lit a.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Limit środków finansowych w naborze: </a:t>
            </a:r>
            <a:r>
              <a:rPr lang="pl-PL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820 000,00 zł </a:t>
            </a:r>
          </a:p>
          <a:p>
            <a:pPr marL="0" indent="0">
              <a:buNone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Liczba złożonych wniosków: </a:t>
            </a:r>
            <a:r>
              <a:rPr lang="pl-PL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</a:p>
          <a:p>
            <a:pPr marL="0" indent="0">
              <a:buNone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Suma kwot wnioskowanej pomocy: </a:t>
            </a:r>
            <a:r>
              <a:rPr lang="pl-PL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809 059,00 zł</a:t>
            </a:r>
          </a:p>
          <a:p>
            <a:pPr marL="0" indent="0">
              <a:buNone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Podpisane umowy z Urzędem Marszałkowskim: </a:t>
            </a:r>
            <a:r>
              <a:rPr lang="pl-PL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529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16932D-9E27-4377-823F-A03A8921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Nabory wniosków , ogłaszanych przez RLGD „Jurajska Ryba” 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 ramach priorytetu iv, objętego programem operacyjnym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„rybactwo i morze” na lata 2014-2020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11E24C-338D-40FB-9096-FBE029A166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4312" y="2703443"/>
            <a:ext cx="11343861" cy="3536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Nabór nr 2 /2017/ I  </a:t>
            </a:r>
          </a:p>
          <a:p>
            <a:pPr marL="0" indent="0" algn="ctr">
              <a:buNone/>
            </a:pPr>
            <a:r>
              <a:rPr lang="pl-PL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Data ogłoszenia:  18 Kwiecień 2017r. </a:t>
            </a:r>
          </a:p>
          <a:p>
            <a:pPr marL="0" indent="0" algn="ctr">
              <a:buNone/>
            </a:pPr>
            <a:r>
              <a:rPr lang="pl-PL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Czas trwania naboru: 08 Maj – 26 Maj 2017r</a:t>
            </a:r>
            <a:r>
              <a:rPr lang="pl-PL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</a:p>
          <a:p>
            <a:pPr marL="0" indent="0" algn="ctr">
              <a:buNone/>
            </a:pPr>
            <a:endParaRPr lang="pl-PL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sz="2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Przedsięwzięcie P 2.1.1 </a:t>
            </a:r>
            <a:r>
              <a:rPr lang="pl-PL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Infrastruktura turystyczna i odpoczynkowa terenów przybrzeżnych i śródlądowych obszarów rybackich i akwakultury. </a:t>
            </a:r>
          </a:p>
          <a:p>
            <a:pPr marL="0" indent="0" algn="ctr">
              <a:buNone/>
            </a:pPr>
            <a:endParaRPr lang="pl-PL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7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BA1AC8-F207-4966-A53B-4ACCA9DE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9" y="618517"/>
            <a:ext cx="9422296" cy="126329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Nabory wniosków , ogłaszanych przez RLGD „Jurajska Ryba” 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 ramach priorytetu iv, objętego programem operacyjnym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„rybactwo i morze” na lata 2014-2020</a:t>
            </a:r>
            <a:endParaRPr lang="pl-PL" sz="2000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7EFA6F-12C0-41F9-B243-921DE93769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826" y="2014330"/>
            <a:ext cx="11449878" cy="450574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6200" b="1" u="sng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Zakres tematyczny: </a:t>
            </a:r>
          </a:p>
          <a:p>
            <a:pPr marL="457200" indent="-457200">
              <a:buAutoNum type="alphaLcParenR"/>
            </a:pPr>
            <a:r>
              <a:rPr lang="pl-PL" sz="6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Tworzenie rozwój oraz wyposażenie infrastruktury turystycznej i rekreacyjnej, przeznaczonej na użytek publiczny, historycznie lub terytorialnie związanej z działalnością rybacką lub</a:t>
            </a:r>
          </a:p>
          <a:p>
            <a:pPr marL="457200" indent="-457200">
              <a:buAutoNum type="alphaLcParenR"/>
            </a:pPr>
            <a:r>
              <a:rPr lang="pl-PL" sz="6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Promowanie, zachowanie lub upowszechnianie dziedzictwa kulturowego rybołówstwa i akwakultury oraz morskiego dziedzictwa kulturowego.</a:t>
            </a:r>
          </a:p>
          <a:p>
            <a:pPr marL="0" indent="0">
              <a:buNone/>
            </a:pPr>
            <a:endParaRPr lang="pl-PL" sz="6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sz="6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Limit środków finansowych w naborze: </a:t>
            </a:r>
            <a:r>
              <a:rPr lang="pl-PL" sz="6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800 000,00 zł </a:t>
            </a:r>
          </a:p>
          <a:p>
            <a:pPr marL="0" indent="0">
              <a:buNone/>
            </a:pPr>
            <a:r>
              <a:rPr lang="pl-PL" sz="6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Liczba złożonych wniosków: </a:t>
            </a:r>
            <a:r>
              <a:rPr lang="pl-PL" sz="6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</a:t>
            </a:r>
          </a:p>
          <a:p>
            <a:pPr marL="0" indent="0">
              <a:buNone/>
            </a:pPr>
            <a:r>
              <a:rPr lang="pl-PL" sz="6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Suma kwot wnioskowanej pomocy: </a:t>
            </a:r>
            <a:r>
              <a:rPr lang="pl-PL" sz="6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795 500,00 zł</a:t>
            </a:r>
          </a:p>
          <a:p>
            <a:pPr marL="0" indent="0">
              <a:buNone/>
            </a:pPr>
            <a:r>
              <a:rPr lang="pl-PL" sz="6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Podpisane umowy z Urzędem Marszałkowskim: </a:t>
            </a:r>
            <a:r>
              <a:rPr lang="pl-PL" sz="6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</a:p>
          <a:p>
            <a:pPr marL="0" indent="0">
              <a:buNone/>
            </a:pPr>
            <a:endParaRPr lang="pl-PL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389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D71E8F-0B45-4440-845E-41F726283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1" y="861391"/>
            <a:ext cx="9528313" cy="13533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Nabory wniosków , ogłaszanych przez RLGD „Jurajska Ryba” 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 ramach priorytetu iv, objętego programem operacyjnym „rybactwo i morze” na lata 2014-2020</a:t>
            </a:r>
            <a:endParaRPr lang="pl-PL" sz="2000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D87A27-458A-400D-A55E-47BD94D2BB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7078" y="2597426"/>
            <a:ext cx="11237844" cy="3578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pl-PL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Nabór nr 1 /2017/ II </a:t>
            </a:r>
          </a:p>
          <a:p>
            <a:pPr marL="0" indent="0" algn="ctr">
              <a:buNone/>
            </a:pPr>
            <a:r>
              <a:rPr lang="pl-PL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Data ogłoszenia:  4 Września 2017r. </a:t>
            </a:r>
          </a:p>
          <a:p>
            <a:pPr marL="0" indent="0" algn="ctr">
              <a:buNone/>
            </a:pPr>
            <a:r>
              <a:rPr lang="pl-PL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Czas trwania naboru: 18 Wrzesień – 2 Październik 2017r</a:t>
            </a:r>
            <a:r>
              <a:rPr lang="pl-PL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endParaRPr lang="pl-PL" sz="24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sz="2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Przedsięwzięcie P 2.2.2 </a:t>
            </a:r>
            <a:r>
              <a:rPr lang="pl-PL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Tworzenie stałej i przenośnej infrastruktury edukacyjnej, handlowej oraz ekspozycyjnej oraz jej wyposażenie.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69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A256D6-4E94-4EB0-88BB-7B86AFA9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04" y="618517"/>
            <a:ext cx="9501810" cy="13560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Nabory wniosków , ogłaszanych przez RLGD „Jurajska Ryba” 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 ramach priorytetu iv, objętego programem operacyjnym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„rybactwo i morze” na lata 2014-2020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680B33-FD96-4CF0-AA1A-0D784C1F0B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565" y="2226365"/>
            <a:ext cx="11330609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200" b="1" u="sng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Zakres tematyczny:</a:t>
            </a:r>
          </a:p>
          <a:p>
            <a:pPr marL="457200" indent="-457200">
              <a:buAutoNum type="alphaLcParenR"/>
            </a:pPr>
            <a:r>
              <a:rPr lang="pl-PL" sz="2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Tworzenie rozwój oraz wyposażenie infrastruktury turystycznej i rekreacyjnej, przeznaczonej na użytek publiczny, historycznie lub terytorialnie związanej z działalnością rybacką lub</a:t>
            </a:r>
          </a:p>
          <a:p>
            <a:pPr marL="457200" indent="-457200">
              <a:buAutoNum type="alphaLcParenR"/>
            </a:pPr>
            <a:r>
              <a:rPr lang="pl-PL" sz="2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Promowanie, zachowanie lub upowszechnianie dziedzictwa kulturowego rybołówstwa i akwakultury oraz morskiego dziedzictwa kulturowego.</a:t>
            </a:r>
          </a:p>
          <a:p>
            <a:pPr marL="457200" indent="-457200">
              <a:buAutoNum type="alphaLcParenR"/>
            </a:pPr>
            <a:endParaRPr lang="pl-PL" sz="22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sz="2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Limit środków finansowych w naborze: </a:t>
            </a:r>
            <a:r>
              <a:rPr lang="pl-PL" sz="2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220 000,00 zł </a:t>
            </a:r>
          </a:p>
          <a:p>
            <a:pPr marL="0" indent="0">
              <a:buNone/>
            </a:pPr>
            <a:r>
              <a:rPr lang="pl-PL" sz="2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Liczba złożonych wniosków: </a:t>
            </a:r>
            <a:r>
              <a:rPr lang="pl-PL" sz="2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</a:p>
          <a:p>
            <a:pPr marL="0" indent="0">
              <a:buNone/>
            </a:pPr>
            <a:r>
              <a:rPr lang="pl-PL" sz="2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Wnioskowana kwota pomocy: </a:t>
            </a:r>
            <a:r>
              <a:rPr lang="pl-PL" sz="2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220 000,00 zł</a:t>
            </a:r>
          </a:p>
          <a:p>
            <a:pPr marL="0" indent="0">
              <a:buNone/>
            </a:pPr>
            <a:r>
              <a:rPr lang="pl-PL" sz="2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 ten moment nie ma podpisanej umowy z Urzędem Marszałkowskim.</a:t>
            </a:r>
            <a:endParaRPr lang="pl-PL" sz="22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489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DA565CC-1A38-497D-98FE-561A15A6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87" y="530087"/>
            <a:ext cx="8057322" cy="16300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Najbliższe zaplanowane nabory </a:t>
            </a: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wniosków o dofinansowanie. 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A777D11-FBE0-46D9-A5AF-2630022BD2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7322" y="2372139"/>
            <a:ext cx="11304104" cy="34190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cap="none" dirty="0">
                <a:latin typeface="Book Antiqua" panose="02040602050305030304" pitchFamily="18" charset="0"/>
              </a:rPr>
              <a:t>15 Listopada na stronie internetowej RLGD </a:t>
            </a:r>
            <a:r>
              <a:rPr lang="pl-PL" sz="3600" b="1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jurajskaryba.pl  </a:t>
            </a:r>
            <a:r>
              <a:rPr lang="pl-PL" sz="3600" cap="none" dirty="0">
                <a:latin typeface="Book Antiqua" panose="02040602050305030304" pitchFamily="18" charset="0"/>
              </a:rPr>
              <a:t>ukazało się ogłoszenie o aktualnych naborach wniosków, zaplanowanych na termin: </a:t>
            </a:r>
          </a:p>
          <a:p>
            <a:pPr marL="0" indent="0" algn="ctr">
              <a:buNone/>
            </a:pPr>
            <a:r>
              <a:rPr lang="pl-PL" sz="36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od </a:t>
            </a:r>
            <a:r>
              <a:rPr lang="pl-PL" sz="44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01</a:t>
            </a:r>
            <a:r>
              <a:rPr lang="pl-PL" sz="36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do </a:t>
            </a:r>
            <a:r>
              <a:rPr lang="pl-PL" sz="40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15</a:t>
            </a:r>
            <a:r>
              <a:rPr lang="pl-PL" sz="36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Grudnia. </a:t>
            </a:r>
          </a:p>
          <a:p>
            <a:pPr marL="0" indent="0" algn="ctr">
              <a:buNone/>
            </a:pPr>
            <a:r>
              <a:rPr lang="pl-PL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Konkursy te dotyczą następujących przedsięwzięć:</a:t>
            </a:r>
            <a:endParaRPr lang="pl-PL" sz="3600" cap="none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sz="3600" cap="none" dirty="0">
                <a:latin typeface="Book Antiqua" panose="02040602050305030304" pitchFamily="18" charset="0"/>
              </a:rPr>
              <a:t> </a:t>
            </a:r>
            <a:endParaRPr lang="pl-PL" sz="3600" cap="none" dirty="0"/>
          </a:p>
        </p:txBody>
      </p:sp>
    </p:spTree>
    <p:extLst>
      <p:ext uri="{BB962C8B-B14F-4D97-AF65-F5344CB8AC3E}">
        <p14:creationId xmlns:p14="http://schemas.microsoft.com/office/powerpoint/2010/main" val="2940768889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515</TotalTime>
  <Words>973</Words>
  <Application>Microsoft Office PowerPoint</Application>
  <PresentationFormat>Panoramiczny</PresentationFormat>
  <Paragraphs>118</Paragraphs>
  <Slides>21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Tw Cen MT</vt:lpstr>
      <vt:lpstr>Kropla</vt:lpstr>
      <vt:lpstr>Acrobat Document</vt:lpstr>
      <vt:lpstr>Prezentacja programu PowerPoint</vt:lpstr>
      <vt:lpstr>Podsumowanie naborów przeprowadzonych przez rybacką lokalną grupę   działania „Jurajska ryba”</vt:lpstr>
      <vt:lpstr>Nabory wniosków , ogłaszanych przez RLGD „Jurajska Ryba”  w ramach priorytetu iv, objętego programem operacyjnym „rybactwo i morze” na lata 2014-2020</vt:lpstr>
      <vt:lpstr>Nabory wniosków , ogłaszanych przez RLGD „Jurajska Ryba”  w ramach priorytetu iv, objętego programem operacyjnym  „rybactwo i morze” na lata 2014-2020</vt:lpstr>
      <vt:lpstr>Nabory wniosków , ogłaszanych przez RLGD „Jurajska Ryba”  w ramach priorytetu iv, objętego programem operacyjnym  „rybactwo i morze” na lata 2014-2020</vt:lpstr>
      <vt:lpstr>Nabory wniosków , ogłaszanych przez RLGD „Jurajska Ryba”  w ramach priorytetu iv, objętego programem operacyjnym  „rybactwo i morze” na lata 2014-2020</vt:lpstr>
      <vt:lpstr>Nabory wniosków , ogłaszanych przez RLGD „Jurajska Ryba”  w ramach priorytetu iv, objętego programem operacyjnym „rybactwo i morze” na lata 2014-2020</vt:lpstr>
      <vt:lpstr>Nabory wniosków , ogłaszanych przez RLGD „Jurajska Ryba”  w ramach priorytetu iv, objętego programem operacyjnym  „rybactwo i morze” na lata 2014-2020</vt:lpstr>
      <vt:lpstr>Najbliższe zaplanowane nabory  wniosków o dofinansowanie.  </vt:lpstr>
      <vt:lpstr>Nabór nr 1 /2017/ III </vt:lpstr>
      <vt:lpstr>Nabór nr 2 /2017/ III</vt:lpstr>
      <vt:lpstr>Nabór nr 3 /2017/ III</vt:lpstr>
      <vt:lpstr>Podsumowanie  Wykorzystane środki na dzień 29 listopad 2017 realizacja lsr – dotacje dla beneficjenta </vt:lpstr>
      <vt:lpstr>Podsumowanie środki na dzień 29 listopad 2017 realizacja lsr – dotacje dla beneficjenta</vt:lpstr>
      <vt:lpstr>realizacja lsr   dotacje dla beneficjenta</vt:lpstr>
      <vt:lpstr>Pierwsze półrocze 2018r. :</vt:lpstr>
      <vt:lpstr>Pierwsze półrocze 2018r c.d</vt:lpstr>
      <vt:lpstr>Drugie półrocze 2018r</vt:lpstr>
      <vt:lpstr>Pierwsze półrocze 2019r</vt:lpstr>
      <vt:lpstr>Drugie półrocze 2019r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Jolanta</dc:creator>
  <cp:lastModifiedBy>Jolanta</cp:lastModifiedBy>
  <cp:revision>42</cp:revision>
  <dcterms:created xsi:type="dcterms:W3CDTF">2017-11-27T07:45:45Z</dcterms:created>
  <dcterms:modified xsi:type="dcterms:W3CDTF">2017-11-28T08:28:33Z</dcterms:modified>
</cp:coreProperties>
</file>