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8" r:id="rId4"/>
    <p:sldId id="269" r:id="rId5"/>
    <p:sldId id="270" r:id="rId6"/>
    <p:sldId id="275" r:id="rId7"/>
    <p:sldId id="277" r:id="rId8"/>
    <p:sldId id="257" r:id="rId9"/>
    <p:sldId id="271" r:id="rId10"/>
    <p:sldId id="260" r:id="rId11"/>
    <p:sldId id="261" r:id="rId12"/>
    <p:sldId id="274" r:id="rId13"/>
    <p:sldId id="258" r:id="rId14"/>
    <p:sldId id="262" r:id="rId15"/>
    <p:sldId id="263" r:id="rId16"/>
    <p:sldId id="264" r:id="rId17"/>
    <p:sldId id="265" r:id="rId18"/>
    <p:sldId id="276" r:id="rId19"/>
    <p:sldId id="266" r:id="rId20"/>
    <p:sldId id="267" r:id="rId21"/>
    <p:sldId id="273" r:id="rId22"/>
    <p:sldId id="25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3458817"/>
            <a:ext cx="8689976" cy="35118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012" y="4707466"/>
            <a:ext cx="8689976" cy="1185333"/>
          </a:xfrm>
        </p:spPr>
        <p:txBody>
          <a:bodyPr>
            <a:normAutofit fontScale="47500" lnSpcReduction="20000"/>
          </a:bodyPr>
          <a:lstStyle/>
          <a:p>
            <a:r>
              <a:rPr lang="pl-PL" sz="9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Zawada Pilicka 14-15 Marzec 2017r. 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55533"/>
              </p:ext>
            </p:extLst>
          </p:nvPr>
        </p:nvGraphicFramePr>
        <p:xfrm>
          <a:off x="980660" y="854141"/>
          <a:ext cx="9621079" cy="348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6267289" imgH="2333323" progId="AcroExch.Document.DC">
                  <p:embed/>
                </p:oleObj>
              </mc:Choice>
              <mc:Fallback>
                <p:oleObj name="Acrobat Document" r:id="rId3" imgW="6267289" imgH="23333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0660" y="854141"/>
                        <a:ext cx="9621079" cy="3484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4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5733" y="1643269"/>
            <a:ext cx="11072928" cy="1269263"/>
          </a:xfrm>
        </p:spPr>
        <p:txBody>
          <a:bodyPr>
            <a:noAutofit/>
          </a:bodyPr>
          <a:lstStyle/>
          <a:p>
            <a:pPr algn="l"/>
            <a:r>
              <a:rPr lang="pl-PL" sz="2400" b="1" dirty="0"/>
              <a:t>CEL OGÓLNY 1: INNOWACYJNA, ZRÓWNOWAŻONA I KONKURENCYJNA gospodarka</a:t>
            </a:r>
            <a:br>
              <a:rPr lang="pl-PL" sz="2400" b="1" dirty="0"/>
            </a:br>
            <a:r>
              <a:rPr lang="pl-PL" sz="2400" b="1" dirty="0"/>
              <a:t>                             ROZWIJAJĄCA SIĘ W OPARCIU O ZASOBY RYBACKIE OBSZARU RLGD</a:t>
            </a:r>
            <a:br>
              <a:rPr lang="pl-PL" sz="2400" b="1" dirty="0"/>
            </a:br>
            <a:r>
              <a:rPr lang="pl-PL" sz="2400" b="1" dirty="0"/>
              <a:t>                           „JURAJSKA RYBA”</a:t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75733" y="2912533"/>
            <a:ext cx="11243733" cy="2878666"/>
          </a:xfrm>
        </p:spPr>
        <p:txBody>
          <a:bodyPr/>
          <a:lstStyle/>
          <a:p>
            <a:r>
              <a:rPr lang="pl-PL" sz="2400" b="1" dirty="0"/>
              <a:t>CEL SZCZEGÓŁOWY:</a:t>
            </a:r>
            <a:endParaRPr lang="pl-PL" sz="2400" dirty="0"/>
          </a:p>
          <a:p>
            <a:pPr marL="0" indent="0">
              <a:buNone/>
            </a:pPr>
            <a:r>
              <a:rPr lang="pl-PL" dirty="0"/>
              <a:t>1.1 Nowoczesna i bezpieczna infrastruktura</a:t>
            </a:r>
            <a:r>
              <a:rPr lang="pl-PL" sz="2000" dirty="0"/>
              <a:t> </a:t>
            </a:r>
            <a:r>
              <a:rPr lang="pl-PL" dirty="0"/>
              <a:t>podmiotów sektora rybackiego</a:t>
            </a:r>
            <a:endParaRPr lang="pl-PL" sz="2400" dirty="0"/>
          </a:p>
          <a:p>
            <a:pPr marL="0" indent="0">
              <a:buNone/>
            </a:pPr>
            <a:r>
              <a:rPr lang="pl-PL" dirty="0"/>
              <a:t>1.2 Nowe oraz rozwijające się rynki zbytu produktów rybackich RLGD „Jurajska Ryba”</a:t>
            </a:r>
          </a:p>
          <a:p>
            <a:pPr marL="0" indent="0">
              <a:buNone/>
            </a:pPr>
            <a:r>
              <a:rPr lang="pl-PL" dirty="0"/>
              <a:t>1.3 Przedsiębiorczy i mobilni pracownicy sektora rybołówstwa i akwakultury obszaru</a:t>
            </a:r>
          </a:p>
          <a:p>
            <a:pPr marL="0" indent="0">
              <a:buNone/>
            </a:pPr>
            <a:r>
              <a:rPr lang="pl-PL" dirty="0"/>
              <a:t>       RLGD „Jurajska Ryba”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0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200" y="1630016"/>
            <a:ext cx="10567026" cy="1231715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/>
              <a:t>CEL OGÓLNY 2: ZACHOWANIE, OCHRONA I PROMOCJA ZASOBÓW OBSZARU RLGD</a:t>
            </a:r>
            <a:br>
              <a:rPr lang="pl-PL" sz="2400" b="1" dirty="0"/>
            </a:br>
            <a:r>
              <a:rPr lang="pl-PL" sz="2400" b="1" dirty="0"/>
              <a:t>                           „JURAJSKA RYBA”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11200" y="2861732"/>
            <a:ext cx="10871200" cy="2421467"/>
          </a:xfrm>
        </p:spPr>
        <p:txBody>
          <a:bodyPr/>
          <a:lstStyle/>
          <a:p>
            <a:r>
              <a:rPr lang="pl-PL" sz="2400" b="1" dirty="0"/>
              <a:t>CEL SZCZEGÓŁOWY:</a:t>
            </a:r>
            <a:endParaRPr lang="pl-PL" sz="2400" dirty="0"/>
          </a:p>
          <a:p>
            <a:pPr marL="0" indent="0">
              <a:buNone/>
            </a:pPr>
            <a:r>
              <a:rPr lang="pl-PL" dirty="0"/>
              <a:t>2.1 Zrównoważona turystyka wspierająca sektor rybacki obszaru RLGD „Jurajska Ryba”</a:t>
            </a:r>
          </a:p>
          <a:p>
            <a:pPr marL="0" indent="0">
              <a:buNone/>
            </a:pPr>
            <a:r>
              <a:rPr lang="pl-PL" dirty="0"/>
              <a:t>2.2 Specyfika obszaru wspiera rozwój społeczny związany z tradycją i kulturą rybacką</a:t>
            </a:r>
          </a:p>
          <a:p>
            <a:pPr marL="0" indent="0">
              <a:buNone/>
            </a:pPr>
            <a:r>
              <a:rPr lang="pl-PL" dirty="0"/>
              <a:t>      obszaru RLGD „Jurajska Ryba”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55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616765"/>
            <a:ext cx="10364451" cy="3697357"/>
          </a:xfrm>
        </p:spPr>
        <p:txBody>
          <a:bodyPr>
            <a:normAutofit/>
          </a:bodyPr>
          <a:lstStyle/>
          <a:p>
            <a:r>
              <a:rPr lang="pl-PL" b="1" dirty="0"/>
              <a:t>Harmonogram planowanych  naborów wniosków o udzielenie wsparcia na wdrażanie operacji w ramach strategii rozwoju lokalnego kierowanego przez społeczność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5314122"/>
            <a:ext cx="10363826" cy="47707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271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165" y="1404730"/>
            <a:ext cx="10271061" cy="861392"/>
          </a:xfrm>
        </p:spPr>
        <p:txBody>
          <a:bodyPr>
            <a:noAutofit/>
          </a:bodyPr>
          <a:lstStyle/>
          <a:p>
            <a:pPr algn="l"/>
            <a:r>
              <a:rPr lang="pl-PL" sz="3200" cap="none" dirty="0"/>
              <a:t>Pierwsze półrocze 2017r. : </a:t>
            </a:r>
            <a:br>
              <a:rPr lang="pl-PL" sz="3200" cap="none" dirty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07165" y="2451652"/>
            <a:ext cx="10137913" cy="2981739"/>
          </a:xfrm>
        </p:spPr>
        <p:txBody>
          <a:bodyPr/>
          <a:lstStyle/>
          <a:p>
            <a:pPr algn="just"/>
            <a:r>
              <a:rPr lang="pl-PL" dirty="0"/>
              <a:t>Budowa, przebudowa, rozbudowa i/lub adaptacja obiektów służących gospodarce rybackiej obszaru RLGD „Jurajska Ryba”, poprawa dostępności do tych obiektów, wyposażenie obiektów w sprzęt, urządzenia i/lub technologię – 820.000,00 zł ( uprawnieni do rybactwa)</a:t>
            </a:r>
          </a:p>
          <a:p>
            <a:pPr algn="just"/>
            <a:r>
              <a:rPr lang="pl-PL" dirty="0"/>
              <a:t>Infrastruktura turystyczna i odpoczynkowa terenów przybrzeżnych i śródlądowych obszarów rybackich i akwakultury – 800.000,00 zł </a:t>
            </a:r>
          </a:p>
          <a:p>
            <a:pPr marL="0" indent="0" algn="just">
              <a:buNone/>
            </a:pPr>
            <a:r>
              <a:rPr lang="pl-PL" dirty="0"/>
              <a:t>    (uprawnieni do rybactwa , organizacje pozarządowe, instytucje publiczne)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cap="none" dirty="0"/>
          </a:p>
          <a:p>
            <a:pPr marL="0" indent="0" algn="just">
              <a:buNone/>
            </a:pPr>
            <a:endParaRPr lang="pl-PL" cap="none" dirty="0"/>
          </a:p>
          <a:p>
            <a:pPr marL="0" indent="0" algn="just">
              <a:buNone/>
            </a:pPr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val="275322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887896"/>
            <a:ext cx="10364451" cy="1326798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pl-PL" cap="none" dirty="0"/>
            </a:br>
            <a:r>
              <a:rPr lang="pl-PL" cap="none" dirty="0"/>
              <a:t>Drugie półrocze 2017r. : </a:t>
            </a:r>
            <a:br>
              <a:rPr lang="pl-PL" sz="3200" cap="none" dirty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95169"/>
          </a:xfrm>
        </p:spPr>
        <p:txBody>
          <a:bodyPr>
            <a:normAutofit/>
          </a:bodyPr>
          <a:lstStyle/>
          <a:p>
            <a:r>
              <a:rPr lang="pl-PL" dirty="0"/>
              <a:t>Rewitalizacja zbiorników wodnych i terenów przyległych o walorach rekreacyjnych, edukacyjnych i przyrodniczych – 790.000,00 ZŁ </a:t>
            </a:r>
          </a:p>
          <a:p>
            <a:pPr marL="0" indent="0">
              <a:buNone/>
            </a:pPr>
            <a:r>
              <a:rPr lang="pl-PL" dirty="0"/>
              <a:t>    (Uprawnieni do rybactwa)</a:t>
            </a:r>
          </a:p>
          <a:p>
            <a:r>
              <a:rPr lang="pl-PL" dirty="0"/>
              <a:t>Rybacy, przedsiębiorcy branży rybackiej, organizacje społeczne i instytucje publiczne uczestnikami i/lub organizatorami wydarzeń lokalnych, regionalnych i ponadregionalnych – 90.000,00 zł                                                                              (uprawnieni do rybactwa, organizacje pozarządowe, instytucje publiczne)</a:t>
            </a:r>
          </a:p>
          <a:p>
            <a:r>
              <a:rPr lang="pl-PL" dirty="0"/>
              <a:t>Rozpoczynanie działalności gospodarczej w sektorze rybackim – 500.000,00 zł (katalog otwarty)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22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914400"/>
            <a:ext cx="10364451" cy="1300294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pl-PL" cap="none" dirty="0"/>
            </a:br>
            <a:r>
              <a:rPr lang="pl-PL" cap="none" dirty="0"/>
              <a:t>Pierwsze półrocze 2018r. : </a:t>
            </a:r>
            <a:br>
              <a:rPr lang="pl-PL" cap="non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Utrzymanie miejsc pracy w sektorze rybackim oraz zdobywanie nowych umiejętności zawodowych związanych z sektorem akwakultury i rybołówstwa – </a:t>
            </a:r>
          </a:p>
          <a:p>
            <a:pPr marL="0" indent="0">
              <a:buNone/>
            </a:pPr>
            <a:r>
              <a:rPr lang="pl-PL" dirty="0"/>
              <a:t>    160.000,00zł (przedstawiciele, pracownicy sektora rybackiego)</a:t>
            </a:r>
          </a:p>
          <a:p>
            <a:r>
              <a:rPr lang="pl-PL" dirty="0"/>
              <a:t>Rozwijanie działalności gospodarczej sektora rybackiego – 500.000,00zł (uprawnieni do rybactwa)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035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874643"/>
            <a:ext cx="10364451" cy="914400"/>
          </a:xfrm>
        </p:spPr>
        <p:txBody>
          <a:bodyPr>
            <a:noAutofit/>
          </a:bodyPr>
          <a:lstStyle/>
          <a:p>
            <a:pPr algn="l"/>
            <a:r>
              <a:rPr lang="pl-PL" sz="3200" cap="none" dirty="0"/>
              <a:t> </a:t>
            </a:r>
            <a:br>
              <a:rPr lang="pl-PL" sz="3200" cap="none" dirty="0"/>
            </a:br>
            <a:r>
              <a:rPr lang="pl-PL" sz="3200" cap="none" dirty="0"/>
              <a:t>Drugie półrocze 2018r. 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Rozpoczynanie działalności gospodarczej w sektorze rybackim – 400.000,00zł (katalog otwarty)</a:t>
            </a:r>
          </a:p>
          <a:p>
            <a:r>
              <a:rPr lang="pl-PL" dirty="0"/>
              <a:t>Wspieranie dywersyfikacji zatrudnienia osób mających pracę związaną z sektorem rybactwa w drodze tworzenia lub utrzymania miejsc pracy, nie związanych z podstawową działalnością rybacką – 440.000,00zł                                           (uprawnieni do rybactwa)</a:t>
            </a:r>
          </a:p>
          <a:p>
            <a:r>
              <a:rPr lang="pl-PL" dirty="0"/>
              <a:t>Spójny system informacji i promocji obszaru RLGD „Jurajska Ryba” – 160.000,00zł (uprawnieni do rybactwa, organizacje pozarządowe, instytucje publiczne)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182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pl-PL" cap="none" dirty="0"/>
              <a:t> </a:t>
            </a:r>
            <a:br>
              <a:rPr lang="pl-PL" cap="none" dirty="0"/>
            </a:br>
            <a:r>
              <a:rPr lang="pl-PL" sz="3200" cap="none" dirty="0"/>
              <a:t>Pierwsze półrocze 2019r. : </a:t>
            </a:r>
            <a:br>
              <a:rPr lang="pl-PL" cap="non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20133" y="1727200"/>
            <a:ext cx="11057467" cy="4826000"/>
          </a:xfrm>
        </p:spPr>
        <p:txBody>
          <a:bodyPr>
            <a:normAutofit/>
          </a:bodyPr>
          <a:lstStyle/>
          <a:p>
            <a:r>
              <a:rPr lang="pl-PL" dirty="0"/>
              <a:t>Odpowiednie do potrzeb warunki bezpieczeństwa w sektorze rybackim – 490.000,00zł (uprawnieni do rybactwa)</a:t>
            </a:r>
          </a:p>
          <a:p>
            <a:r>
              <a:rPr lang="pl-PL" dirty="0"/>
              <a:t>Rybacy, przedsiębiorcy branży rybackiej, organizacje społeczne i instytucje publiczne uczestnikami i/lub organizatorami wydarzeń lokalnych, regionalnych i ponadregionalnych – 90.000,00zł                                                                                                        (uprawnieni do rybactwa, organizacje pozarządowe, instytucje publiczne)</a:t>
            </a:r>
          </a:p>
          <a:p>
            <a:r>
              <a:rPr lang="pl-PL" dirty="0"/>
              <a:t> Utrzymanie miejsc pracy w sektorze rybackim oraz zdobywanie nowych umiejętności zawodowych związanych z sektorem akwakultury i rybołówstwa - 80.000,00zł (przedstawiciele, pracownicy sektora rybackiego)</a:t>
            </a:r>
          </a:p>
          <a:p>
            <a:r>
              <a:rPr lang="pl-PL" dirty="0"/>
              <a:t> Rozwijanie działalności gospodarczej sektora rybackiego – 300.000,00zł             (uprawnieni do rybactwa)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015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cap="none" dirty="0"/>
              <a:t>Pierwsze półrocze 2019r. </a:t>
            </a:r>
            <a:r>
              <a:rPr lang="pl-PL" cap="none" dirty="0" err="1"/>
              <a:t>c.d</a:t>
            </a:r>
            <a:r>
              <a:rPr lang="pl-PL" cap="none" dirty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6017" y="2367092"/>
            <a:ext cx="11171583" cy="3424107"/>
          </a:xfrm>
        </p:spPr>
        <p:txBody>
          <a:bodyPr/>
          <a:lstStyle/>
          <a:p>
            <a:r>
              <a:rPr lang="pl-PL" dirty="0"/>
              <a:t>Infrastruktura turystyczna i odpoczynkowa terenów przybrzeżnych i śródlądowych obszarów rybackich i akwakultury – 410.000,00zł                                                               (uprawnieni do rybactwa, organizacje pozarządowe, instytucje publiczne)</a:t>
            </a:r>
          </a:p>
          <a:p>
            <a:r>
              <a:rPr lang="pl-PL" dirty="0"/>
              <a:t>Promocja specyfiki obszaru RLGD „Jurajska Ryba”, w tym działania o charakterze: rekreacyjnym, kulinarnym, kulturalnym, wystawienniczym – 190.000,00zł           (uprawnieni do rybactwa, organizacje pozarządowe, instytucje publiczne)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831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887896"/>
            <a:ext cx="10364451" cy="1326798"/>
          </a:xfrm>
        </p:spPr>
        <p:txBody>
          <a:bodyPr>
            <a:normAutofit fontScale="90000"/>
          </a:bodyPr>
          <a:lstStyle/>
          <a:p>
            <a:pPr algn="l"/>
            <a:br>
              <a:rPr lang="pl-PL" cap="none" dirty="0"/>
            </a:br>
            <a:r>
              <a:rPr lang="pl-PL" sz="3200" cap="none" dirty="0"/>
              <a:t>Drugie półrocze 2019r. : </a:t>
            </a:r>
            <a:br>
              <a:rPr lang="pl-PL" cap="none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Tworzenie sieci współpracy gospodarczej, społecznej i/lub naukowej o charakterze regionalnym i ponadregionalnym – 120.000,00zł                    (uprawnieni do rybactwa, organizacje pozarządowe, instytucje publiczne)</a:t>
            </a:r>
          </a:p>
          <a:p>
            <a:r>
              <a:rPr lang="pl-PL" dirty="0"/>
              <a:t>Tworzenie stałej i przenośnej infrastruktury edukacyjnej, handlowej oraz ekspozycyjnej oraz jej wyposażenie – 460.000,00zł                                                   (uprawnieni do rybactwa, organizacje pozarządowe, instytucje publiczne)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63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848139"/>
            <a:ext cx="10364451" cy="1366555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2800" b="1" dirty="0"/>
              <a:t>Założenia programu operacyjnego „Rybactwo i morze” 2014-2020</a:t>
            </a:r>
            <a:br>
              <a:rPr lang="pl-PL" sz="2800" dirty="0"/>
            </a:b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b="1" dirty="0"/>
              <a:t>priorytet iv </a:t>
            </a:r>
            <a:r>
              <a:rPr lang="pl-PL" sz="2800" dirty="0"/>
              <a:t>– </a:t>
            </a:r>
            <a:r>
              <a:rPr lang="pl-PL" sz="2800" cap="none" dirty="0"/>
              <a:t>Zatrudnianie i spójność terytorialna na obszarach rybackich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Celem ogólnym priorytetu IV </a:t>
            </a:r>
            <a:r>
              <a:rPr lang="pl-PL" dirty="0"/>
              <a:t>jest</a:t>
            </a:r>
            <a:r>
              <a:rPr lang="pl-PL" b="1" dirty="0"/>
              <a:t> </a:t>
            </a:r>
            <a:r>
              <a:rPr lang="pl-PL" dirty="0"/>
              <a:t>rozwój obszarów rybackich i obszarów akwakultury poprzez tworzenie miejsc pracy i rozwijanie alternatywnych źródeł dochodów dla rybaków oraz innych gałęzi gospodarki związanych z rybactwem. Wśród działań znajdzie się dywersyfikacja zatrudnienia osób mających pracę związaną z sektorem rybactwa. Pozwoli na to tworzenie dodatkowych miejsc pracy poza tym sektorem, nie związanych z podstawową działalnością rybacką oraz zachęcanie młodych ludzi do zakładania działalności gospodarczej. Zostaną uruchomione działania pobudzające przedsiębiorczość młodych osób, które wpływają na zwiększenie ich udziału w rynku pracy, co pomoże zmniejszyć migrację z tych obszarów osób młodych i wysoko wykwalifikowanych.</a:t>
            </a:r>
          </a:p>
        </p:txBody>
      </p:sp>
    </p:spTree>
    <p:extLst>
      <p:ext uri="{BB962C8B-B14F-4D97-AF65-F5344CB8AC3E}">
        <p14:creationId xmlns:p14="http://schemas.microsoft.com/office/powerpoint/2010/main" val="349362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Tryb ogłaszania konkursów: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Nabór wniosków ogłaszany będzie każdorazowo na stronie internetowej </a:t>
            </a:r>
            <a:r>
              <a:rPr lang="pl-PL" dirty="0" err="1"/>
              <a:t>rlgd</a:t>
            </a:r>
            <a:r>
              <a:rPr lang="pl-PL" dirty="0"/>
              <a:t>, po ustaleniu terminu naboru z samorządem województwa, zgodnie z harmonogramem ogłaszania naborów wniosków.</a:t>
            </a:r>
          </a:p>
          <a:p>
            <a:r>
              <a:rPr lang="pl-PL" dirty="0"/>
              <a:t>Każdy nabór będzie trwał od 14 do 30 dni.</a:t>
            </a:r>
          </a:p>
          <a:p>
            <a:r>
              <a:rPr lang="pl-PL" dirty="0"/>
              <a:t>Przed rozpoczęciem naboru i w jego trakcie </a:t>
            </a:r>
            <a:r>
              <a:rPr lang="pl-PL" dirty="0" err="1"/>
              <a:t>rlgd</a:t>
            </a:r>
            <a:r>
              <a:rPr lang="pl-PL" dirty="0"/>
              <a:t> prowadzić będzie działania informacyjno-promocyjne, szkoleniowe i doradcze oraz indywidualne konsultacje w biurze </a:t>
            </a:r>
            <a:r>
              <a:rPr lang="pl-PL" dirty="0" err="1"/>
              <a:t>rlgd</a:t>
            </a:r>
            <a:r>
              <a:rPr lang="pl-PL" dirty="0"/>
              <a:t> adresowane i skierowane do potencjalnych wnioskodawców.</a:t>
            </a:r>
          </a:p>
          <a:p>
            <a:r>
              <a:rPr lang="pl-PL" dirty="0"/>
              <a:t>Wnioski o przyznanie pomocy składane będą bezpośrednio w biurze </a:t>
            </a:r>
            <a:r>
              <a:rPr lang="pl-PL" dirty="0" err="1"/>
              <a:t>rlgd</a:t>
            </a:r>
            <a:r>
              <a:rPr lang="pl-PL" dirty="0"/>
              <a:t>  ul. Rynek 17, 42-248 Przyrów w terminie wskazanym w ogłoszeniu.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39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Tryb rozpatrywania wniosków: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093844"/>
            <a:ext cx="10363826" cy="3697356"/>
          </a:xfrm>
        </p:spPr>
        <p:txBody>
          <a:bodyPr/>
          <a:lstStyle/>
          <a:p>
            <a:r>
              <a:rPr lang="pl-PL" dirty="0"/>
              <a:t>Po zakończeniu naboru pracownicy biura </a:t>
            </a:r>
            <a:r>
              <a:rPr lang="pl-PL" dirty="0" err="1"/>
              <a:t>rlgd</a:t>
            </a:r>
            <a:r>
              <a:rPr lang="pl-PL" dirty="0"/>
              <a:t> dokonują wstępnej oceny wniosków oraz przeprowadzają weryfikację zgodności z po ryby lata 2014-2020.</a:t>
            </a:r>
          </a:p>
          <a:p>
            <a:r>
              <a:rPr lang="pl-PL" dirty="0"/>
              <a:t>Następnie wnioski spełniające w/w wymogi zostają poddane ocenie rady </a:t>
            </a:r>
            <a:r>
              <a:rPr lang="pl-PL" dirty="0" err="1"/>
              <a:t>rlgd</a:t>
            </a:r>
            <a:r>
              <a:rPr lang="pl-PL" dirty="0"/>
              <a:t> „jurajska ryba”</a:t>
            </a:r>
          </a:p>
          <a:p>
            <a:r>
              <a:rPr lang="pl-PL" dirty="0"/>
              <a:t>Ocena wniosków przez </a:t>
            </a:r>
            <a:r>
              <a:rPr lang="pl-PL" dirty="0" err="1"/>
              <a:t>rlgd</a:t>
            </a:r>
            <a:r>
              <a:rPr lang="pl-PL" dirty="0"/>
              <a:t> trwa nie dłużej niż 45 dni od dnia zakończenia naboru wniosków </a:t>
            </a:r>
          </a:p>
          <a:p>
            <a:r>
              <a:rPr lang="pl-PL" dirty="0"/>
              <a:t>W ciągu 7 dni od zakończenia oceny przez </a:t>
            </a:r>
            <a:r>
              <a:rPr lang="pl-PL" dirty="0" err="1"/>
              <a:t>rlgd</a:t>
            </a:r>
            <a:r>
              <a:rPr lang="pl-PL" dirty="0"/>
              <a:t> wnioski zostają przekazane do urzędu marszałkowskiego województwa śląskiego w Katowicach.</a:t>
            </a:r>
          </a:p>
        </p:txBody>
      </p:sp>
    </p:spTree>
    <p:extLst>
      <p:ext uri="{BB962C8B-B14F-4D97-AF65-F5344CB8AC3E}">
        <p14:creationId xmlns:p14="http://schemas.microsoft.com/office/powerpoint/2010/main" val="220893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258957"/>
            <a:ext cx="10364451" cy="1815547"/>
          </a:xfrm>
        </p:spPr>
        <p:txBody>
          <a:bodyPr>
            <a:normAutofit/>
          </a:bodyPr>
          <a:lstStyle/>
          <a:p>
            <a:r>
              <a:rPr lang="pl-PL" sz="5400" dirty="0"/>
              <a:t>Dziękujemy za uwagę</a:t>
            </a:r>
          </a:p>
        </p:txBody>
      </p:sp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1296995"/>
              </p:ext>
            </p:extLst>
          </p:nvPr>
        </p:nvGraphicFramePr>
        <p:xfrm>
          <a:off x="2962275" y="2894358"/>
          <a:ext cx="626745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6267289" imgH="2333323" progId="AcroExch.Document.DC">
                  <p:embed/>
                </p:oleObj>
              </mc:Choice>
              <mc:Fallback>
                <p:oleObj name="Acrobat Document" r:id="rId3" imgW="6267289" imgH="2333323" progId="AcroExch.Document.DC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2275" y="2894358"/>
                        <a:ext cx="626745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669775"/>
            <a:ext cx="10364451" cy="2425148"/>
          </a:xfrm>
        </p:spPr>
        <p:txBody>
          <a:bodyPr/>
          <a:lstStyle/>
          <a:p>
            <a:r>
              <a:rPr lang="pl-PL" b="1" dirty="0"/>
              <a:t>Dostępność</a:t>
            </a:r>
            <a:r>
              <a:rPr lang="pl-PL" dirty="0"/>
              <a:t> </a:t>
            </a:r>
            <a:r>
              <a:rPr lang="pl-PL" b="1" dirty="0"/>
              <a:t>środków unijnych dla sektora rybackiego w okresie programowania</a:t>
            </a:r>
            <a:br>
              <a:rPr lang="pl-PL" b="1" dirty="0"/>
            </a:br>
            <a:r>
              <a:rPr lang="pl-PL" b="1" dirty="0"/>
              <a:t>2014 - 2020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4558748"/>
            <a:ext cx="10363826" cy="123245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i="1" dirty="0"/>
              <a:t>Zasady udzielania wsparcia</a:t>
            </a:r>
          </a:p>
        </p:txBody>
      </p:sp>
    </p:spTree>
    <p:extLst>
      <p:ext uri="{BB962C8B-B14F-4D97-AF65-F5344CB8AC3E}">
        <p14:creationId xmlns:p14="http://schemas.microsoft.com/office/powerpoint/2010/main" val="189767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781878"/>
            <a:ext cx="10364451" cy="887896"/>
          </a:xfrm>
        </p:spPr>
        <p:txBody>
          <a:bodyPr>
            <a:normAutofit/>
          </a:bodyPr>
          <a:lstStyle/>
          <a:p>
            <a:r>
              <a:rPr lang="pl-PL" sz="3200" dirty="0"/>
              <a:t>Podmioty uprawnione do ubiegania się  o pomoc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802295"/>
            <a:ext cx="10363826" cy="4253947"/>
          </a:xfrm>
        </p:spPr>
        <p:txBody>
          <a:bodyPr>
            <a:normAutofit lnSpcReduction="10000"/>
          </a:bodyPr>
          <a:lstStyle/>
          <a:p>
            <a:r>
              <a:rPr lang="pl-PL" b="1" cap="none" dirty="0"/>
              <a:t>Osoba fizyczna</a:t>
            </a:r>
            <a:r>
              <a:rPr lang="pl-PL" cap="none" dirty="0"/>
              <a:t>, która</a:t>
            </a:r>
          </a:p>
          <a:p>
            <a:pPr>
              <a:buFontTx/>
              <a:buChar char="-"/>
            </a:pPr>
            <a:r>
              <a:rPr lang="pl-PL" cap="none" dirty="0"/>
              <a:t>Jest pełnoletnia i jest obywatelem państwa członkowskiego UE,</a:t>
            </a:r>
          </a:p>
          <a:p>
            <a:pPr>
              <a:buFontTx/>
              <a:buChar char="-"/>
            </a:pPr>
            <a:r>
              <a:rPr lang="pl-PL" cap="none" dirty="0"/>
              <a:t>Ma miejsce zamieszkania na obszarze wiejskim objętym LSR, lub adres pod którym wykonuje działalność gospodarczą wpisany do Centrali Ewidencji i Informacji o Działalności Gospodarczej, znajduje się na obszarze wiejskim, objętym LSR albo</a:t>
            </a:r>
          </a:p>
          <a:p>
            <a:r>
              <a:rPr lang="pl-PL" b="1" cap="none" dirty="0"/>
              <a:t>Osoba prawna</a:t>
            </a:r>
            <a:r>
              <a:rPr lang="pl-PL" cap="none" dirty="0"/>
              <a:t>, z wyłączeniem województwa, jeżeli siedziba tej osoby lub jej oddziału znajduje się na obszarze wiejskim objętym LSR, albo</a:t>
            </a:r>
          </a:p>
          <a:p>
            <a:r>
              <a:rPr lang="pl-PL" b="1" cap="none" dirty="0"/>
              <a:t>Jednostka organizacyjna </a:t>
            </a:r>
            <a:r>
              <a:rPr lang="pl-PL" cap="none" dirty="0"/>
              <a:t>nieposiadająca osobowości prawnej, której ustawa przyznaje zdolność prawną, jeżeli siedziba tej jednostki lub jej oddziału znajduje się na obszarze wiejskim objętym LSR.</a:t>
            </a:r>
          </a:p>
          <a:p>
            <a:pPr marL="0" indent="0">
              <a:buNone/>
            </a:pPr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val="424178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914400"/>
            <a:ext cx="10364451" cy="1073426"/>
          </a:xfrm>
        </p:spPr>
        <p:txBody>
          <a:bodyPr>
            <a:normAutofit/>
          </a:bodyPr>
          <a:lstStyle/>
          <a:p>
            <a:r>
              <a:rPr lang="pl-PL" sz="3200" dirty="0"/>
              <a:t>Podmioty uprawnione do ubiegania się o pomoc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cap="none" dirty="0"/>
              <a:t>W przypadku gdy wnioskodawcą jest spółka cywilna – określone wyżej warunki (pkt.1) muszą być spełnione przez wszystkich wspólników.</a:t>
            </a:r>
          </a:p>
          <a:p>
            <a:r>
              <a:rPr lang="pl-PL" cap="none" dirty="0"/>
              <a:t>W przypadku podmiotów gospodarczych – przedsiębiorstwo musi spełniać definicję mikro lub małego przedsiębiorstwa w rozumieniu przepisów rozporządzenia Komisji UE z dn. 17.06.2014r. nr 651/2014 </a:t>
            </a:r>
          </a:p>
          <a:p>
            <a:r>
              <a:rPr lang="pl-PL" cap="none" dirty="0"/>
              <a:t>O pomoc może ubiegać się również gmina, która nie spełnia warunku określonego w pkt.2 , jeżeli jej obszar jest obszarem wiejskim objętym LSR, w ramach której zamierza realizować operację.</a:t>
            </a:r>
          </a:p>
        </p:txBody>
      </p:sp>
    </p:spTree>
    <p:extLst>
      <p:ext uri="{BB962C8B-B14F-4D97-AF65-F5344CB8AC3E}">
        <p14:creationId xmlns:p14="http://schemas.microsoft.com/office/powerpoint/2010/main" val="330337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/>
              <a:t>250.000</a:t>
            </a:r>
            <a:r>
              <a:rPr lang="pl-PL" sz="6000" dirty="0"/>
              <a:t> zł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3000" cap="none" dirty="0"/>
              <a:t>Projekt współpracy- „ wymiana doświadczeń oraz edukacja rybaków”</a:t>
            </a:r>
          </a:p>
          <a:p>
            <a:pPr marL="0" indent="0" algn="just">
              <a:buNone/>
            </a:pPr>
            <a:endParaRPr lang="pl-PL" cap="none" dirty="0"/>
          </a:p>
          <a:p>
            <a:pPr algn="just"/>
            <a:r>
              <a:rPr lang="pl-PL" b="1" dirty="0"/>
              <a:t>Cel ogólny: </a:t>
            </a:r>
            <a:r>
              <a:rPr lang="pl-PL" dirty="0"/>
              <a:t>Innowacyjna, zrównoważona i konkurencyjna gospodarka rozwijająca się w oparciu o zasoby rybackie obszaru RLGD „Jurajska Ryba”</a:t>
            </a:r>
          </a:p>
          <a:p>
            <a:pPr algn="just"/>
            <a:r>
              <a:rPr lang="pl-PL" b="1" dirty="0"/>
              <a:t>Cel szczegółowy: </a:t>
            </a:r>
            <a:r>
              <a:rPr lang="pl-PL" dirty="0"/>
              <a:t>Nowe oraz rozwijające się rynki zbytu produktów rybackich RLGD „Jurajska Ryba” Tworzenie sieci współpracy gospodarczej, społecznej i/lub naukowej o charakterze regionalnym i ponadregionalnym</a:t>
            </a:r>
            <a:endParaRPr lang="pl-PL" cap="none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5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7096" y="954157"/>
            <a:ext cx="8083826" cy="3299791"/>
          </a:xfrm>
        </p:spPr>
        <p:txBody>
          <a:bodyPr/>
          <a:lstStyle/>
          <a:p>
            <a:r>
              <a:rPr lang="pl-PL" sz="8000" dirty="0"/>
              <a:t>6.800.000</a:t>
            </a:r>
            <a:r>
              <a:rPr lang="pl-PL" dirty="0"/>
              <a:t> </a:t>
            </a:r>
            <a:r>
              <a:rPr lang="pl-PL" sz="6600" dirty="0"/>
              <a:t>zł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3790123"/>
            <a:ext cx="10363826" cy="1232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cap="none" dirty="0"/>
              <a:t>Kwota na realizację  Lokalnej Strategii Rozwoju (LSR)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8073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1473199"/>
            <a:ext cx="10364451" cy="1740559"/>
          </a:xfrm>
        </p:spPr>
        <p:txBody>
          <a:bodyPr>
            <a:normAutofit/>
          </a:bodyPr>
          <a:lstStyle/>
          <a:p>
            <a:r>
              <a:rPr lang="pl-PL" sz="8000" dirty="0"/>
              <a:t>3.200.000</a:t>
            </a:r>
            <a:r>
              <a:rPr lang="pl-PL" sz="6600" dirty="0"/>
              <a:t> zł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76708" y="2827867"/>
            <a:ext cx="10363826" cy="26754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800" cap="none" dirty="0"/>
          </a:p>
          <a:p>
            <a:pPr marL="0" indent="0" algn="just">
              <a:buNone/>
            </a:pPr>
            <a:r>
              <a:rPr lang="pl-PL" sz="2400" cap="none" dirty="0"/>
              <a:t>Kwota wyłącznie dla sektora rybackiego, przeznaczona na przedsięwzięcia związane z utworzeniem lub utrzymaniem miejsc pracy w tym zakładanie działalności gospodarczej.</a:t>
            </a:r>
          </a:p>
        </p:txBody>
      </p:sp>
    </p:spTree>
    <p:extLst>
      <p:ext uri="{BB962C8B-B14F-4D97-AF65-F5344CB8AC3E}">
        <p14:creationId xmlns:p14="http://schemas.microsoft.com/office/powerpoint/2010/main" val="136542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2239617"/>
            <a:ext cx="10364451" cy="1789044"/>
          </a:xfrm>
        </p:spPr>
        <p:txBody>
          <a:bodyPr/>
          <a:lstStyle/>
          <a:p>
            <a:r>
              <a:rPr lang="pl-PL" b="1" dirty="0"/>
              <a:t>Cele ogólne i cele szczegółowe</a:t>
            </a:r>
            <a:br>
              <a:rPr lang="pl-PL" b="1" dirty="0"/>
            </a:br>
            <a:r>
              <a:rPr lang="pl-PL" b="1" dirty="0"/>
              <a:t>lokalnej strategii rozwoju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395790" y="4611757"/>
            <a:ext cx="1881809" cy="265043"/>
          </a:xfrm>
        </p:spPr>
        <p:txBody>
          <a:bodyPr>
            <a:normAutofit fontScale="5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089955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440</TotalTime>
  <Words>808</Words>
  <Application>Microsoft Office PowerPoint</Application>
  <PresentationFormat>Panoramiczny</PresentationFormat>
  <Paragraphs>81</Paragraphs>
  <Slides>22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Tw Cen MT</vt:lpstr>
      <vt:lpstr>Kropla</vt:lpstr>
      <vt:lpstr>Acrobat Document</vt:lpstr>
      <vt:lpstr>Prezentacja programu PowerPoint</vt:lpstr>
      <vt:lpstr>Założenia programu operacyjnego „Rybactwo i morze” 2014-2020   priorytet iv – Zatrudnianie i spójność terytorialna na obszarach rybackich</vt:lpstr>
      <vt:lpstr>Dostępność środków unijnych dla sektora rybackiego w okresie programowania 2014 - 2020</vt:lpstr>
      <vt:lpstr>Podmioty uprawnione do ubiegania się  o pomoc</vt:lpstr>
      <vt:lpstr>Podmioty uprawnione do ubiegania się o pomoc</vt:lpstr>
      <vt:lpstr>250.000 zł</vt:lpstr>
      <vt:lpstr>6.800.000 zł</vt:lpstr>
      <vt:lpstr>3.200.000 zł</vt:lpstr>
      <vt:lpstr>Cele ogólne i cele szczegółowe lokalnej strategii rozwoju </vt:lpstr>
      <vt:lpstr>CEL OGÓLNY 1: INNOWACYJNA, ZRÓWNOWAŻONA I KONKURENCYJNA gospodarka                              ROZWIJAJĄCA SIĘ W OPARCIU O ZASOBY RYBACKIE OBSZARU RLGD                            „JURAJSKA RYBA” </vt:lpstr>
      <vt:lpstr>CEL OGÓLNY 2: ZACHOWANIE, OCHRONA I PROMOCJA ZASOBÓW OBSZARU RLGD                            „JURAJSKA RYBA” </vt:lpstr>
      <vt:lpstr>Harmonogram planowanych  naborów wniosków o udzielenie wsparcia na wdrażanie operacji w ramach strategii rozwoju lokalnego kierowanego przez społeczność </vt:lpstr>
      <vt:lpstr>Pierwsze półrocze 2017r. :  </vt:lpstr>
      <vt:lpstr> Drugie półrocze 2017r. :  </vt:lpstr>
      <vt:lpstr> Pierwsze półrocze 2018r. :  </vt:lpstr>
      <vt:lpstr>  Drugie półrocze 2018r. :</vt:lpstr>
      <vt:lpstr>  Pierwsze półrocze 2019r. :  </vt:lpstr>
      <vt:lpstr>Pierwsze półrocze 2019r. c.d:</vt:lpstr>
      <vt:lpstr> Drugie półrocze 2019r. :  </vt:lpstr>
      <vt:lpstr>Tryb ogłaszania konkursów:</vt:lpstr>
      <vt:lpstr>Tryb rozpatrywania wniosków: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</dc:creator>
  <cp:lastModifiedBy>Jolanta</cp:lastModifiedBy>
  <cp:revision>40</cp:revision>
  <dcterms:created xsi:type="dcterms:W3CDTF">2017-03-09T12:33:26Z</dcterms:created>
  <dcterms:modified xsi:type="dcterms:W3CDTF">2017-03-13T09:58:46Z</dcterms:modified>
</cp:coreProperties>
</file>