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68" r:id="rId8"/>
  </p:sldMasterIdLst>
  <p:notesMasterIdLst>
    <p:notesMasterId r:id="rId23"/>
  </p:notesMasterIdLst>
  <p:sldIdLst>
    <p:sldId id="256" r:id="rId9"/>
    <p:sldId id="258" r:id="rId10"/>
    <p:sldId id="286" r:id="rId11"/>
    <p:sldId id="267" r:id="rId12"/>
    <p:sldId id="273" r:id="rId13"/>
    <p:sldId id="282" r:id="rId14"/>
    <p:sldId id="277" r:id="rId15"/>
    <p:sldId id="281" r:id="rId16"/>
    <p:sldId id="280" r:id="rId17"/>
    <p:sldId id="278" r:id="rId18"/>
    <p:sldId id="279" r:id="rId19"/>
    <p:sldId id="285" r:id="rId20"/>
    <p:sldId id="287" r:id="rId21"/>
    <p:sldId id="263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75" autoAdjust="0"/>
  </p:normalViewPr>
  <p:slideViewPr>
    <p:cSldViewPr>
      <p:cViewPr>
        <p:scale>
          <a:sx n="114" d="100"/>
          <a:sy n="114" d="100"/>
        </p:scale>
        <p:origin x="-92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1B4A6-E7E9-4B04-B825-CD7BE130CA73}" type="datetimeFigureOut">
              <a:rPr lang="pl-PL" smtClean="0"/>
              <a:t>2017-03-13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171F-0980-4DCC-B0C1-E2B866A2F91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47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171F-0980-4DCC-B0C1-E2B866A2F916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9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8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09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86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34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1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73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78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0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9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70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07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4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06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17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87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5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102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90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938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3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665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4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066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177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876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52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043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901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938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31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66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44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066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177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876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102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043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901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938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31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665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44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066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177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8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52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102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043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901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938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31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665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744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0669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1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876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52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10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043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901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938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31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665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492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9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834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988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6215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350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690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936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932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076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0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/>
              <a:pPr/>
              <a:t>2017-03-13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8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DDB3-88EA-43AA-A509-83D186827B1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2017-03-13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6BAC-D82C-49FB-A6BF-56B284C932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2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m.gov.pl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5583833"/>
            <a:ext cx="9144000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34508" y="6442502"/>
            <a:ext cx="84570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050" dirty="0"/>
          </a:p>
        </p:txBody>
      </p:sp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776815" y="1628800"/>
            <a:ext cx="7772400" cy="3744416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Operacyjny </a:t>
            </a:r>
            <a:b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,Rybactwo i Morze” </a:t>
            </a:r>
            <a:b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lata 2014-2020</a:t>
            </a:r>
            <a:r>
              <a:rPr lang="pl-PL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/>
            </a:r>
            <a:br>
              <a:rPr lang="pl-PL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pl-PL" dirty="0">
                <a:solidFill>
                  <a:schemeClr val="bg1"/>
                </a:solidFill>
              </a:rPr>
              <a:t/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200" dirty="0" smtClean="0">
                <a:solidFill>
                  <a:schemeClr val="bg1"/>
                </a:solidFill>
              </a:rPr>
              <a:t/>
            </a:r>
            <a:br>
              <a:rPr lang="pl-PL" sz="1200" dirty="0" smtClean="0">
                <a:solidFill>
                  <a:schemeClr val="bg1"/>
                </a:solidFill>
              </a:rPr>
            </a:br>
            <a:r>
              <a:rPr lang="pl-PL" sz="1300" dirty="0" smtClean="0">
                <a:solidFill>
                  <a:schemeClr val="bg1"/>
                </a:solidFill>
              </a:rPr>
              <a:t>Karina Skóra – Wydział Terenów Wiejskich</a:t>
            </a:r>
            <a:endParaRPr lang="pl-PL" sz="1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29" y="3861048"/>
            <a:ext cx="4105819" cy="96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4" descr="MM90033658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13716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57606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45720" indent="0"/>
            <a:r>
              <a:rPr lang="pl-PL" sz="1400" b="1" dirty="0"/>
              <a:t>CEL 4: Propagowanie dobrostanu społecznego i dziedzictwa kulturowego na obszarach rybackich i obszarach akwakultury, w tym dziedzictwa kulturowego rybołówstwa i akwakultury oraz morskiego dziedzictwa kulturowego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7"/>
          </a:xfrm>
        </p:spPr>
        <p:txBody>
          <a:bodyPr>
            <a:normAutofit fontScale="77500" lnSpcReduction="20000"/>
          </a:bodyPr>
          <a:lstStyle/>
          <a:p>
            <a:pPr marL="45720" indent="0">
              <a:lnSpc>
                <a:spcPct val="170000"/>
              </a:lnSpc>
              <a:buNone/>
            </a:pPr>
            <a:r>
              <a:rPr lang="pl-PL" sz="1400" u="sng" dirty="0"/>
              <a:t>1) obejmuje: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pl-PL" sz="1400" dirty="0"/>
              <a:t>a) tworzenie, rozwój oraz wyposażenie infrastruktury turystycznej i rekreacyjnej, przeznaczonej na użytek publiczny, historycznie lub terytorialnie związanej z działalnością rybacką lub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pl-PL" sz="1400" dirty="0"/>
              <a:t>b) promowanie, zachowanie lub upowszechnianie dziedzictwa kulturowego rybołówstwa i akwakultury oraz morskiego dziedzictwa kulturowego</a:t>
            </a:r>
            <a:r>
              <a:rPr lang="pl-PL" sz="1400" dirty="0" smtClean="0"/>
              <a:t>;</a:t>
            </a:r>
            <a:endParaRPr lang="pl-PL" sz="1400" dirty="0"/>
          </a:p>
          <a:p>
            <a:pPr marL="45720" indent="0">
              <a:lnSpc>
                <a:spcPct val="170000"/>
              </a:lnSpc>
              <a:buNone/>
            </a:pPr>
            <a:endParaRPr lang="pl-PL" sz="1400" u="sng" dirty="0" smtClean="0"/>
          </a:p>
          <a:p>
            <a:pPr marL="45720" indent="0">
              <a:lnSpc>
                <a:spcPct val="170000"/>
              </a:lnSpc>
              <a:buNone/>
            </a:pPr>
            <a:r>
              <a:rPr lang="pl-PL" sz="1400" u="sng" dirty="0" smtClean="0"/>
              <a:t>2</a:t>
            </a:r>
            <a:r>
              <a:rPr lang="pl-PL" sz="1400" u="sng" dirty="0"/>
              <a:t>) jest przyznawana: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pl-PL" sz="1400" dirty="0"/>
              <a:t>a)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jednostkom samorządu terytorialnego i jednostkom organizacyjnym podległym tym jednostkom oraz organizacjom pozarządowym </a:t>
            </a:r>
            <a:r>
              <a:rPr lang="pl-PL" sz="1400" dirty="0"/>
              <a:t>w rozumieniu przepisów o działalności pożytku publicznego i wolontariacie,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których celem statutowym jest działalność na rzecz rozwoju sektora rybołówstwa i akwakultury,</a:t>
            </a:r>
            <a:endParaRPr lang="pl-PL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pl-PL" sz="1400" dirty="0"/>
              <a:t>b) w formie zwrotu kosztów kwalifikowalnych w wysokości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do 50% tych kosztów, a w przypadku gdy operacja  spełnia warunki określone w art. 95 ust. 3 rozporządzenia nr 508/2014 – w wysokości do 85% tych kosztów</a:t>
            </a:r>
            <a:r>
              <a:rPr lang="pl-PL" sz="1400" b="1" dirty="0"/>
              <a:t>*,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pl-PL" sz="1400" dirty="0"/>
              <a:t>c) do wysokości limitu, o którym mowa w art. 9 ust. 1 ustawy o EFMR, jednak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nie więcej niż 300 000 zł na jednego wnioskodawcę</a:t>
            </a:r>
            <a:r>
              <a:rPr lang="pl-PL" sz="1400" b="1" dirty="0"/>
              <a:t>.</a:t>
            </a:r>
          </a:p>
          <a:p>
            <a:pPr marL="45720" lvl="0" indent="0">
              <a:lnSpc>
                <a:spcPct val="120000"/>
              </a:lnSpc>
              <a:buClr>
                <a:srgbClr val="F14124">
                  <a:lumMod val="75000"/>
                </a:srgbClr>
              </a:buClr>
              <a:buNone/>
            </a:pPr>
            <a:endParaRPr lang="pl-PL" sz="9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lnSpc>
                <a:spcPct val="120000"/>
              </a:lnSpc>
              <a:buClr>
                <a:srgbClr val="F14124">
                  <a:lumMod val="75000"/>
                </a:srgbClr>
              </a:buClr>
              <a:buNone/>
            </a:pPr>
            <a:endParaRPr lang="pl-PL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pl-PL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* W PRZYPADKU PRIORYTETU IV PO RYBACTWO I MORZE: </a:t>
            </a:r>
            <a:r>
              <a:rPr lang="pl-PL" sz="10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JEŚLI OPERACJA </a:t>
            </a:r>
            <a:r>
              <a:rPr lang="pl-PL" sz="105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ZAPEWNIA PUBLICZNY DOSTĘP DO JEJ WYNIKÓW </a:t>
            </a:r>
            <a:r>
              <a:rPr lang="pl-PL" sz="10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ORAZ SPEŁNIA </a:t>
            </a:r>
            <a:r>
              <a:rPr lang="pl-PL" sz="105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CO NAJMNIEJ JEDNO </a:t>
            </a:r>
            <a:r>
              <a:rPr lang="pl-PL" sz="105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Z KRYTERIÓW: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pl-PL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jest w interesie zbiorowym;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pl-PL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 zbiorowego beneficjenta;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pl-PL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projekt ma innowacyjne właściwości, w stosownych przypadkach, na szczeblu lokalnym.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2695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496944" cy="57606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45720" indent="0"/>
            <a:r>
              <a:rPr lang="pl-PL" sz="1400" b="1" dirty="0"/>
              <a:t>CEL 5: Powierzenie społecznościom rybackim ważniejszej roli w rozwoju lokalnym oraz zarządzaniu lokalnymi zasobami rybołówstwa i działalnością morską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94446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pl-PL" sz="1400" u="sng" dirty="0"/>
              <a:t>1) obejmuje </a:t>
            </a:r>
            <a:r>
              <a:rPr lang="pl-PL" sz="1400" dirty="0"/>
              <a:t>wspieranie dialogu społecznego i udziału lokalnych społeczności w badaniu zasobów rybołówstwa</a:t>
            </a:r>
          </a:p>
          <a:p>
            <a:pPr marL="45720" indent="0" algn="just">
              <a:buNone/>
            </a:pPr>
            <a:r>
              <a:rPr lang="pl-PL" sz="1400" dirty="0"/>
              <a:t>i zarządzaniu tymi zasobami;</a:t>
            </a:r>
          </a:p>
          <a:p>
            <a:pPr marL="45720" indent="0" algn="just">
              <a:buNone/>
            </a:pPr>
            <a:endParaRPr lang="pl-PL" sz="1400" dirty="0"/>
          </a:p>
          <a:p>
            <a:pPr marL="45720" indent="0" algn="just">
              <a:buNone/>
            </a:pPr>
            <a:r>
              <a:rPr lang="pl-PL" sz="1400" u="sng" dirty="0"/>
              <a:t>2) jest przyznawana:</a:t>
            </a:r>
          </a:p>
          <a:p>
            <a:pPr marL="45720" indent="0" algn="just">
              <a:buNone/>
            </a:pPr>
            <a:r>
              <a:rPr lang="pl-PL" sz="1400" dirty="0"/>
              <a:t>a)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podmiotom prawa publicznego</a:t>
            </a:r>
            <a:r>
              <a:rPr lang="pl-PL" sz="1400" dirty="0"/>
              <a:t>, o których mowa w art. 2 pkt 16 rozporządzenia Parlamentu Europejskiego i </a:t>
            </a:r>
            <a:r>
              <a:rPr lang="pl-PL" sz="1400" dirty="0" smtClean="0"/>
              <a:t>Rady (UE</a:t>
            </a:r>
            <a:r>
              <a:rPr lang="pl-PL" sz="1400" dirty="0"/>
              <a:t>) nr 1303/2013 z dnia 17 grudnia 2013 r. ustanawiającego wspólne przepisy dotyczące Europejskiego </a:t>
            </a:r>
            <a:r>
              <a:rPr lang="pl-PL" sz="1400" dirty="0" smtClean="0"/>
              <a:t>Funduszu Rozwoju </a:t>
            </a:r>
            <a:r>
              <a:rPr lang="pl-PL" sz="1400" dirty="0"/>
              <a:t>Regionalnego, Europejskiego Funduszu Społecznego, Funduszu Spójności, Europejskiego </a:t>
            </a:r>
            <a:r>
              <a:rPr lang="pl-PL" sz="1400" dirty="0" smtClean="0"/>
              <a:t>Funduszu Rolnego </a:t>
            </a:r>
            <a:r>
              <a:rPr lang="pl-PL" sz="1400" dirty="0"/>
              <a:t>na rzecz Rozwoju Obszarów Wiejskich oraz Europejskiego Funduszu Morskiego i Rybackiego </a:t>
            </a:r>
            <a:r>
              <a:rPr lang="pl-PL" sz="1400" dirty="0" smtClean="0"/>
              <a:t>oraz ustanawiającego </a:t>
            </a:r>
            <a:r>
              <a:rPr lang="pl-PL" sz="1400" dirty="0"/>
              <a:t>przepisy ogólne dotyczące Europejskiego Funduszu Rozwoju Regionalnego, </a:t>
            </a:r>
            <a:r>
              <a:rPr lang="pl-PL" sz="1400" dirty="0" smtClean="0"/>
              <a:t>Europejskiego Funduszu </a:t>
            </a:r>
            <a:r>
              <a:rPr lang="pl-PL" sz="1400" dirty="0"/>
              <a:t>Społecznego, Funduszu Spójności i Europejskiego Funduszu Morskiego i Rybackiego oraz </a:t>
            </a:r>
            <a:r>
              <a:rPr lang="pl-PL" sz="1400" dirty="0" smtClean="0"/>
              <a:t>uchylającego rozporządzenie </a:t>
            </a:r>
            <a:r>
              <a:rPr lang="pl-PL" sz="1400" dirty="0"/>
              <a:t>Rady (WE) nr 1083/2006, zwanego dalej „rozporządzeniem nr 1303/2013”,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instytutom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</a:rPr>
              <a:t>badawczym</a:t>
            </a:r>
            <a:r>
              <a:rPr lang="pl-PL" sz="1400" dirty="0" smtClean="0"/>
              <a:t>, w </a:t>
            </a:r>
            <a:r>
              <a:rPr lang="pl-PL" sz="1400" dirty="0"/>
              <a:t>rozumieniu przepisów o instytutach badawczych,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uczelniom</a:t>
            </a:r>
            <a:r>
              <a:rPr lang="pl-PL" sz="1400" dirty="0"/>
              <a:t>, w rozumieniu przepisów </a:t>
            </a:r>
            <a:r>
              <a:rPr lang="pl-PL" sz="1400" dirty="0" smtClean="0"/>
              <a:t>prawa o </a:t>
            </a:r>
            <a:r>
              <a:rPr lang="pl-PL" sz="1400" dirty="0"/>
              <a:t>szkolnictwie wyższym, oraz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organizacjom pozarządowym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1400" dirty="0"/>
              <a:t>w rozumieniu przepisów o działalności </a:t>
            </a:r>
            <a:r>
              <a:rPr lang="pl-PL" sz="1400" dirty="0" smtClean="0"/>
              <a:t>pożytku publicznego </a:t>
            </a:r>
            <a:r>
              <a:rPr lang="pl-PL" sz="1400" dirty="0"/>
              <a:t>i wolontariacie,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których celem statutowym jest działalność na rzecz rozwoju sektora </a:t>
            </a:r>
            <a:r>
              <a:rPr lang="pl-PL" sz="1400" b="1" dirty="0" smtClean="0">
                <a:solidFill>
                  <a:schemeClr val="accent1">
                    <a:lumMod val="75000"/>
                  </a:schemeClr>
                </a:solidFill>
              </a:rPr>
              <a:t>rybołówstwa i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akwakultury,</a:t>
            </a:r>
          </a:p>
          <a:p>
            <a:pPr marL="45720" indent="0" algn="just">
              <a:buNone/>
            </a:pPr>
            <a:endParaRPr lang="pl-PL" sz="1400" b="1" dirty="0"/>
          </a:p>
          <a:p>
            <a:pPr marL="45720" indent="0" algn="just">
              <a:buNone/>
            </a:pPr>
            <a:r>
              <a:rPr lang="pl-PL" sz="1400" dirty="0"/>
              <a:t>b) w formie zwrotu kosztów kwalifikowalnych w wysokości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do 50% tych kosztów</a:t>
            </a:r>
            <a:r>
              <a:rPr lang="pl-PL" sz="1400" dirty="0"/>
              <a:t>, a w przypadku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gdy operacja</a:t>
            </a:r>
          </a:p>
          <a:p>
            <a:pPr marL="45720" indent="0" algn="just"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spełnia warunki określone w art. 95 ust. 3 rozporządzenia nr 508/2014 – w wysokości do 85% tych kosztów</a:t>
            </a:r>
            <a:r>
              <a:rPr lang="pl-PL" sz="1400" b="1" dirty="0"/>
              <a:t>*</a:t>
            </a:r>
            <a:r>
              <a:rPr lang="pl-PL" sz="1400" dirty="0"/>
              <a:t>,</a:t>
            </a:r>
          </a:p>
          <a:p>
            <a:pPr marL="45720" indent="0" algn="just">
              <a:buNone/>
            </a:pPr>
            <a:endParaRPr lang="pl-PL" sz="1400" dirty="0"/>
          </a:p>
          <a:p>
            <a:pPr marL="45720" indent="0" algn="just">
              <a:buNone/>
            </a:pPr>
            <a:r>
              <a:rPr lang="pl-PL" sz="1400" dirty="0"/>
              <a:t>c) do wysokości limitu, o którym mowa w art. 9 ust. 1 ustawy o EFMR, jednak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nie więcej niż 300 000 zł na jednego</a:t>
            </a:r>
          </a:p>
          <a:p>
            <a:pPr marL="45720" indent="0" algn="just"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wnioskodawcę.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2695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5583833"/>
            <a:ext cx="9144000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>
              <a:solidFill>
                <a:prstClr val="black"/>
              </a:solidFill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179512" y="1988840"/>
            <a:ext cx="885698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pl-PL" sz="1300" dirty="0" smtClean="0">
              <a:latin typeface="TimesNewRoman"/>
            </a:endParaRPr>
          </a:p>
          <a:p>
            <a:pPr marL="285750" indent="-285750">
              <a:buFontTx/>
              <a:buChar char="-"/>
            </a:pPr>
            <a:endParaRPr lang="pl-PL" sz="1300" dirty="0">
              <a:latin typeface="TimesNewRoman"/>
            </a:endParaRPr>
          </a:p>
          <a:p>
            <a:pPr marL="285750" indent="-285750">
              <a:buFontTx/>
              <a:buChar char="-"/>
            </a:pPr>
            <a:r>
              <a:rPr lang="pl-PL" sz="1300" dirty="0" smtClean="0">
                <a:latin typeface="TimesNewRoman"/>
              </a:rPr>
              <a:t>koszty faktycznie poniesione przez beneficjenta </a:t>
            </a:r>
            <a:r>
              <a:rPr lang="pl-PL" sz="1300" b="1" dirty="0" smtClean="0">
                <a:latin typeface="TimesNewRoman"/>
              </a:rPr>
              <a:t>od dnia przyznania pomocy </a:t>
            </a:r>
            <a:r>
              <a:rPr lang="pl-PL" sz="1300" dirty="0" smtClean="0">
                <a:latin typeface="TimesNewRoman"/>
              </a:rPr>
              <a:t>z tytułu realizacji operacji lub jej części, w tym podatek od towarów i usług (VAT), w przypadku, gdy nie ma możliwości odzyskania tego podatku;</a:t>
            </a:r>
          </a:p>
          <a:p>
            <a:pPr marL="285750" indent="-285750">
              <a:buFontTx/>
              <a:buChar char="-"/>
            </a:pPr>
            <a:endParaRPr lang="pl-PL" sz="1300" dirty="0" smtClean="0">
              <a:latin typeface="TimesNewRoman"/>
            </a:endParaRPr>
          </a:p>
          <a:p>
            <a:pPr marL="285750" indent="-285750">
              <a:buFontTx/>
              <a:buChar char="-"/>
            </a:pPr>
            <a:endParaRPr lang="pl-PL" sz="1300" dirty="0" smtClean="0">
              <a:latin typeface="TimesNewRoman"/>
            </a:endParaRPr>
          </a:p>
          <a:p>
            <a:pPr marL="285750" indent="-285750">
              <a:buFontTx/>
              <a:buChar char="-"/>
            </a:pPr>
            <a:r>
              <a:rPr lang="pl-PL" sz="1300" dirty="0" smtClean="0">
                <a:latin typeface="TimesNewRoman"/>
              </a:rPr>
              <a:t>koszty związane z realizacją tej operacji lub jej części faktycznie poniesione przez beneficjenta przed dniem przyznania pomocy, lecz nie wcześniej niż </a:t>
            </a:r>
            <a:r>
              <a:rPr lang="pl-PL" sz="1300" b="1" dirty="0" smtClean="0">
                <a:latin typeface="TimesNewRoman"/>
              </a:rPr>
              <a:t>od dnia 1 stycznia 2015 r.</a:t>
            </a:r>
          </a:p>
          <a:p>
            <a:endParaRPr lang="pl-PL" sz="1300" dirty="0">
              <a:solidFill>
                <a:prstClr val="black"/>
              </a:solidFill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576064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Koszty </a:t>
            </a:r>
            <a:r>
              <a:rPr lang="pl-PL" sz="2800" b="1" dirty="0" smtClean="0"/>
              <a:t>kwalifikowalne: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3049745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5583833"/>
            <a:ext cx="9144000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>
              <a:solidFill>
                <a:prstClr val="black"/>
              </a:solidFill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179512" y="1988840"/>
            <a:ext cx="885698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dirty="0">
                <a:latin typeface="TimesNewRoman"/>
              </a:rPr>
              <a:t>1) zakupu używanych maszyn, urządzeń lub innego sprzętu;</a:t>
            </a:r>
          </a:p>
          <a:p>
            <a:r>
              <a:rPr lang="pl-PL" sz="1300" dirty="0">
                <a:latin typeface="TimesNewRoman"/>
              </a:rPr>
              <a:t>2) nabycia gruntu, budynku, budowli lub prawa do dysponowania nimi;</a:t>
            </a:r>
          </a:p>
          <a:p>
            <a:r>
              <a:rPr lang="pl-PL" sz="1300" dirty="0">
                <a:latin typeface="TimesNewRoman"/>
              </a:rPr>
              <a:t>3) nakładów rzeczowych;</a:t>
            </a:r>
          </a:p>
          <a:p>
            <a:r>
              <a:rPr lang="pl-PL" sz="1300" dirty="0">
                <a:latin typeface="TimesNewRoman"/>
              </a:rPr>
              <a:t>4) pracy własnej wykonywanej przez beneficjenta będącego osobą fizyczną i pracy wolontariuszy;</a:t>
            </a:r>
          </a:p>
          <a:p>
            <a:r>
              <a:rPr lang="pl-PL" sz="1300" dirty="0">
                <a:latin typeface="TimesNewRoman"/>
              </a:rPr>
              <a:t>5) ogólnych realizacji tej operacji, w tym honorariów architektów i inżynierów, opłat za konsultacje i doradztwo</a:t>
            </a:r>
          </a:p>
          <a:p>
            <a:r>
              <a:rPr lang="pl-PL" sz="1300" dirty="0">
                <a:latin typeface="TimesNewRoman"/>
              </a:rPr>
              <a:t>w zakresie przygotowania przez wnioskodawcę dokumentacji niezbędnej do przyznania i rozliczenia pomocy, w tym</a:t>
            </a:r>
          </a:p>
          <a:p>
            <a:r>
              <a:rPr lang="pl-PL" sz="1300" dirty="0">
                <a:latin typeface="TimesNewRoman"/>
              </a:rPr>
              <a:t>studiów wykonalności, oraz kosztów połączeń telefonicznych, opłat za zużytą wodę, energię elektryczną i nośniki</a:t>
            </a:r>
          </a:p>
          <a:p>
            <a:r>
              <a:rPr lang="pl-PL" sz="1300" dirty="0">
                <a:latin typeface="TimesNewRoman"/>
              </a:rPr>
              <a:t>energii:</a:t>
            </a:r>
          </a:p>
          <a:p>
            <a:r>
              <a:rPr lang="pl-PL" sz="1300" dirty="0">
                <a:latin typeface="TimesNewRoman"/>
              </a:rPr>
              <a:t> </a:t>
            </a:r>
            <a:r>
              <a:rPr lang="pl-PL" sz="1300" dirty="0" smtClean="0">
                <a:latin typeface="TimesNewRoman"/>
              </a:rPr>
              <a:t> a</a:t>
            </a:r>
            <a:r>
              <a:rPr lang="pl-PL" sz="1300" dirty="0">
                <a:latin typeface="TimesNewRoman"/>
              </a:rPr>
              <a:t>) powyżej 10% wartości netto operacji,</a:t>
            </a:r>
          </a:p>
          <a:p>
            <a:r>
              <a:rPr lang="pl-PL" sz="1300" dirty="0" smtClean="0">
                <a:latin typeface="TimesNewRoman"/>
              </a:rPr>
              <a:t>  b</a:t>
            </a:r>
            <a:r>
              <a:rPr lang="pl-PL" sz="1300" dirty="0">
                <a:latin typeface="TimesNewRoman"/>
              </a:rPr>
              <a:t>) które nie miały bezpośredniego związku z realizacją operacji,</a:t>
            </a:r>
          </a:p>
          <a:p>
            <a:r>
              <a:rPr lang="pl-PL" sz="1300" dirty="0" smtClean="0">
                <a:latin typeface="TimesNewRoman"/>
              </a:rPr>
              <a:t>  c</a:t>
            </a:r>
            <a:r>
              <a:rPr lang="pl-PL" sz="1300" dirty="0">
                <a:latin typeface="TimesNewRoman"/>
              </a:rPr>
              <a:t>) które zostały naliczone i wykazane niezgodnie ze sposobem określonym w umowie o dofinansowanie;</a:t>
            </a:r>
          </a:p>
          <a:p>
            <a:r>
              <a:rPr lang="pl-PL" sz="1300" dirty="0">
                <a:latin typeface="TimesNewRoman"/>
              </a:rPr>
              <a:t>6) związanych z umową leasingu:</a:t>
            </a:r>
          </a:p>
          <a:p>
            <a:r>
              <a:rPr lang="pl-PL" sz="1300" dirty="0" smtClean="0">
                <a:latin typeface="TimesNewRoman"/>
              </a:rPr>
              <a:t>  a</a:t>
            </a:r>
            <a:r>
              <a:rPr lang="pl-PL" sz="1300" dirty="0">
                <a:latin typeface="TimesNewRoman"/>
              </a:rPr>
              <a:t>) w której brak jest postanowień przenoszących na beneficjenta własność rzeczy będących przedmiotem leasingu,</a:t>
            </a:r>
          </a:p>
          <a:p>
            <a:r>
              <a:rPr lang="pl-PL" sz="1300" dirty="0" smtClean="0">
                <a:latin typeface="TimesNewRoman"/>
              </a:rPr>
              <a:t>  b</a:t>
            </a:r>
            <a:r>
              <a:rPr lang="pl-PL" sz="1300" dirty="0">
                <a:latin typeface="TimesNewRoman"/>
              </a:rPr>
              <a:t>) odsetek, opłat ubezpieczeniowych, marży finansującego i kosztów ogólnych, w tym również podatku od towarów</a:t>
            </a:r>
          </a:p>
          <a:p>
            <a:r>
              <a:rPr lang="pl-PL" sz="1300" dirty="0">
                <a:latin typeface="TimesNewRoman"/>
              </a:rPr>
              <a:t>i usług (VAT);</a:t>
            </a:r>
          </a:p>
          <a:p>
            <a:r>
              <a:rPr lang="pl-PL" sz="1300" dirty="0">
                <a:latin typeface="TimesNewRoman"/>
              </a:rPr>
              <a:t>7) amortyzacji środków trwałych;</a:t>
            </a:r>
          </a:p>
          <a:p>
            <a:r>
              <a:rPr lang="pl-PL" sz="1300" dirty="0">
                <a:latin typeface="TimesNewRoman"/>
              </a:rPr>
              <a:t>8) związanych z konserwacją obiektów kultu religijnego i cmentarzy.</a:t>
            </a:r>
            <a:endParaRPr lang="pl-PL" sz="1300" dirty="0">
              <a:solidFill>
                <a:prstClr val="black"/>
              </a:solidFill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576064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Koszty niekwalifikowalne: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9867228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5583832"/>
            <a:ext cx="9144000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776815" y="1628800"/>
            <a:ext cx="7772400" cy="324036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  <a:r>
              <a:rPr lang="pl-PL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/>
            </a:r>
            <a:br>
              <a:rPr lang="pl-PL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pl-PL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/>
            </a:r>
            <a:br>
              <a:rPr lang="pl-PL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pl-PL" sz="2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Wydział Terenów Wiejskich</a:t>
            </a:r>
            <a:br>
              <a:rPr lang="pl-PL" sz="2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pl-PL" sz="2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Karina Skóra</a:t>
            </a:r>
            <a:r>
              <a:rPr lang="pl-PL" sz="3100" dirty="0">
                <a:solidFill>
                  <a:schemeClr val="bg1"/>
                </a:solidFill>
              </a:rPr>
              <a:t/>
            </a:r>
            <a:br>
              <a:rPr lang="pl-PL" sz="3100" dirty="0">
                <a:solidFill>
                  <a:schemeClr val="bg1"/>
                </a:solidFill>
              </a:rPr>
            </a:br>
            <a:r>
              <a:rPr lang="pl-PL" sz="2200" dirty="0" smtClean="0">
                <a:solidFill>
                  <a:schemeClr val="bg1"/>
                </a:solidFill>
              </a:rPr>
              <a:t>tel. 32 77 40 529</a:t>
            </a:r>
            <a:br>
              <a:rPr lang="pl-PL" sz="2200" dirty="0" smtClean="0">
                <a:solidFill>
                  <a:schemeClr val="bg1"/>
                </a:solidFill>
              </a:rPr>
            </a:br>
            <a:r>
              <a:rPr lang="pl-PL" sz="2200" dirty="0" smtClean="0">
                <a:solidFill>
                  <a:schemeClr val="bg1"/>
                </a:solidFill>
              </a:rPr>
              <a:t>e-mail: kskora@slaskie.pl</a:t>
            </a:r>
            <a:r>
              <a:rPr lang="pl-PL" sz="2200" dirty="0">
                <a:solidFill>
                  <a:schemeClr val="bg1"/>
                </a:solidFill>
              </a:rPr>
              <a:t/>
            </a:r>
            <a:br>
              <a:rPr lang="pl-PL" sz="2200" dirty="0">
                <a:solidFill>
                  <a:schemeClr val="bg1"/>
                </a:solidFill>
              </a:rPr>
            </a:br>
            <a:r>
              <a:rPr lang="pl-PL" sz="2200" dirty="0">
                <a:solidFill>
                  <a:schemeClr val="bg1"/>
                </a:solidFill>
              </a:rPr>
              <a:t>https://rybactwo.slaskie.pl/</a:t>
            </a: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4" descr="MM90033658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471" y="0"/>
            <a:ext cx="1902889" cy="135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1131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5614462"/>
            <a:ext cx="9144000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00"/>
              </a:buClr>
              <a:buSzPct val="80000"/>
              <a:buNone/>
            </a:pPr>
            <a:r>
              <a:rPr lang="pl-PL" sz="18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ROZPORZĄDZENIE MINISTRA GOSPODARKI MORSKIEJ I ŻEGLUGI ŚRÓDLĄDOWEJ z dnia 6 września 2016 r.</a:t>
            </a:r>
            <a:endParaRPr lang="pl-PL" sz="1800" dirty="0" smtClean="0"/>
          </a:p>
          <a:p>
            <a:pPr marL="0" indent="0" algn="ctr">
              <a:lnSpc>
                <a:spcPct val="150000"/>
              </a:lnSpc>
              <a:buClr>
                <a:srgbClr val="A81031"/>
              </a:buClr>
              <a:buSzPct val="70000"/>
              <a:buNone/>
              <a:defRPr/>
            </a:pPr>
            <a:r>
              <a:rPr lang="pl-PL" sz="1800" kern="0" dirty="0">
                <a:solidFill>
                  <a:srgbClr val="000000"/>
                </a:solidFill>
                <a:latin typeface="Arial"/>
              </a:rPr>
              <a:t>w</a:t>
            </a:r>
            <a:r>
              <a:rPr lang="pl-PL" sz="1800" kern="0" dirty="0" smtClean="0">
                <a:solidFill>
                  <a:srgbClr val="000000"/>
                </a:solidFill>
                <a:latin typeface="Arial"/>
              </a:rPr>
              <a:t> sprawie szczegółowych warunków i trybu przyznawania, wypłaty i zwrotu pomocy finansowej na realizację operacji w ramach działań wsparcie przygotowawcze i realizacja lokalnych strategii rozwoju kierowanego przez społecz</a:t>
            </a:r>
            <a:r>
              <a:rPr lang="pl-PL" sz="1800" kern="0" dirty="0" smtClean="0">
                <a:solidFill>
                  <a:srgbClr val="000000"/>
                </a:solidFill>
                <a:latin typeface="Arial"/>
              </a:rPr>
              <a:t>ność, w tym koszty bieżące i aktywizacja, objętych Priorytetem 4. Zwiększenie zatrudnienia i spójności terytorialnej, zawartym w Programie Operacyjnym „Rybactwo i Morze” (</a:t>
            </a:r>
            <a:r>
              <a:rPr lang="pl-PL" sz="1800" kern="0" dirty="0" err="1" smtClean="0">
                <a:solidFill>
                  <a:srgbClr val="000000"/>
                </a:solidFill>
                <a:latin typeface="Arial"/>
              </a:rPr>
              <a:t>Dz.U</a:t>
            </a:r>
            <a:r>
              <a:rPr lang="pl-PL" sz="1800" kern="0" dirty="0" smtClean="0">
                <a:solidFill>
                  <a:srgbClr val="000000"/>
                </a:solidFill>
                <a:latin typeface="Arial"/>
              </a:rPr>
              <a:t>. z 2016 r. poz. 1435)</a:t>
            </a:r>
            <a:endParaRPr lang="pl-PL" sz="1800" kern="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63891"/>
            <a:ext cx="2464123" cy="88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5614462"/>
            <a:ext cx="9144000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00"/>
              </a:buClr>
              <a:buSzPct val="80000"/>
              <a:buNone/>
            </a:pPr>
            <a:r>
              <a:rPr lang="pl-PL" sz="18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OPERACYJNY ,,RYBACTWO i MORZE” NA LATA 2014-2020</a:t>
            </a:r>
          </a:p>
          <a:p>
            <a:pPr marL="0" indent="0">
              <a:lnSpc>
                <a:spcPct val="80000"/>
              </a:lnSpc>
              <a:buClr>
                <a:srgbClr val="A81031"/>
              </a:buClr>
              <a:buSzPct val="70000"/>
              <a:buNone/>
              <a:defRPr/>
            </a:pPr>
            <a:endParaRPr lang="pl-PL" sz="1800" dirty="0" smtClean="0"/>
          </a:p>
          <a:p>
            <a:pPr>
              <a:lnSpc>
                <a:spcPct val="80000"/>
              </a:lnSpc>
              <a:buClr>
                <a:srgbClr val="A81031"/>
              </a:buClr>
              <a:buSzPct val="70000"/>
              <a:buFont typeface="Wingdings" pitchFamily="2" charset="2"/>
              <a:buChar char="§"/>
              <a:defRPr/>
            </a:pPr>
            <a:r>
              <a:rPr lang="pl-PL" sz="1800" dirty="0" smtClean="0"/>
              <a:t>Program </a:t>
            </a:r>
            <a:r>
              <a:rPr lang="pl-PL" sz="1800" dirty="0"/>
              <a:t>ten zakłada wsparcie finansowe z Europejskiego Funduszu Morskiego i Rybackiego (EFMR), zaprojektowanego na lata 2014-2020. EFMR </a:t>
            </a:r>
            <a:r>
              <a:rPr lang="pl-PL" sz="1800" dirty="0" smtClean="0"/>
              <a:t>zastępuje </a:t>
            </a:r>
            <a:r>
              <a:rPr lang="pl-PL" sz="1800" dirty="0"/>
              <a:t>Europejski Fundusz Rybacki, wdrażany w latach 2007-2013.</a:t>
            </a:r>
          </a:p>
          <a:p>
            <a:pPr>
              <a:lnSpc>
                <a:spcPct val="80000"/>
              </a:lnSpc>
              <a:buClr>
                <a:srgbClr val="A81031"/>
              </a:buClr>
              <a:buSzPct val="70000"/>
              <a:buFont typeface="Wingdings" pitchFamily="2" charset="2"/>
              <a:buChar char="§"/>
              <a:defRPr/>
            </a:pPr>
            <a:r>
              <a:rPr lang="pl-PL" sz="1800" dirty="0"/>
              <a:t>Polsce przyznano ponad 531 mln euro, co wraz z wkładem z budżetu krajowego (ok. 179 mln euro) daje ok. 710 mln euro. Oznacza to, że nasz kraj jest w czołówce państw, które otrzymały najwięcej środków – alokacja ta stanowi jedną z 4 najwyższych w Unii Europejskiej. Polska plasuje się tuż za Hiszpanią, Francją i Włochami</a:t>
            </a:r>
            <a:r>
              <a:rPr lang="pl-PL" sz="1800" dirty="0" smtClean="0"/>
              <a:t>.</a:t>
            </a:r>
          </a:p>
          <a:p>
            <a:pPr>
              <a:lnSpc>
                <a:spcPct val="80000"/>
              </a:lnSpc>
              <a:buClr>
                <a:srgbClr val="A81031"/>
              </a:buClr>
              <a:buSzPct val="70000"/>
              <a:buFont typeface="Wingdings" pitchFamily="2" charset="2"/>
              <a:buChar char="§"/>
              <a:defRPr/>
            </a:pPr>
            <a:r>
              <a:rPr lang="pl-PL" sz="1800" dirty="0" smtClean="0"/>
              <a:t>Rybacka Lokalna Grupa Działania „Jurajska Ryba” otrzymała </a:t>
            </a:r>
            <a:r>
              <a:rPr lang="pl-PL" sz="1800" b="1" dirty="0" smtClean="0"/>
              <a:t>2 mln euro.</a:t>
            </a:r>
            <a:endParaRPr lang="pl-PL" sz="1800" b="1" dirty="0" smtClean="0"/>
          </a:p>
          <a:p>
            <a:pPr>
              <a:lnSpc>
                <a:spcPct val="80000"/>
              </a:lnSpc>
              <a:buClr>
                <a:srgbClr val="A81031"/>
              </a:buClr>
              <a:buSzPct val="70000"/>
              <a:buFont typeface="Wingdings" pitchFamily="2" charset="2"/>
              <a:buChar char="§"/>
              <a:defRPr/>
            </a:pPr>
            <a:r>
              <a:rPr lang="pl-PL" sz="1800" dirty="0" smtClean="0"/>
              <a:t>Instytucją Zarządzającą jest Ministerstwo Gospodarki Morskiej i Żeglugi Śródlądowej. Strona internetowa: </a:t>
            </a:r>
            <a:r>
              <a:rPr lang="pl-PL" sz="1800" dirty="0" smtClean="0">
                <a:hlinkClick r:id="rId3" tooltip="Opens external link in new window"/>
              </a:rPr>
              <a:t>www.mgm.gov.pl</a:t>
            </a:r>
            <a:endParaRPr lang="pl-PL" sz="1800" kern="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63891"/>
            <a:ext cx="2464123" cy="88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984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5583833"/>
            <a:ext cx="9144000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>
              <a:solidFill>
                <a:prstClr val="black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65492" y="1772816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b="1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OPERACYJNY ,,RYBACTWO i MORZE” NA LATA 2014-2020</a:t>
            </a:r>
          </a:p>
          <a:p>
            <a:pPr algn="ctr"/>
            <a:r>
              <a:rPr lang="pl-PL" dirty="0" smtClean="0"/>
              <a:t>zakłada </a:t>
            </a:r>
            <a:r>
              <a:rPr lang="pl-PL" dirty="0"/>
              <a:t>realizację sześciu </a:t>
            </a:r>
            <a:r>
              <a:rPr lang="pl-PL" dirty="0" smtClean="0"/>
              <a:t>priorytetów:</a:t>
            </a:r>
          </a:p>
          <a:p>
            <a:pPr algn="ctr"/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I. Promowanie </a:t>
            </a:r>
            <a:r>
              <a:rPr lang="pl-PL" dirty="0"/>
              <a:t>zrównoważonego, innowacyjnego i konkurencyjnego rybołówstwa;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II. Wspieranie </a:t>
            </a:r>
            <a:r>
              <a:rPr lang="pl-PL" dirty="0"/>
              <a:t>zrównoważonej, innowacyjnej i konkurencyjnej akwakultury;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III. </a:t>
            </a:r>
            <a:r>
              <a:rPr lang="pl-PL" dirty="0"/>
              <a:t>Wspieranie wdrażania Wspólnej Polityki Rybołówstwa; </a:t>
            </a:r>
          </a:p>
          <a:p>
            <a:pPr>
              <a:lnSpc>
                <a:spcPct val="150000"/>
              </a:lnSpc>
            </a:pPr>
            <a:r>
              <a:rPr lang="pl-PL" b="1" u="sng" dirty="0" smtClean="0"/>
              <a:t>IV</a:t>
            </a:r>
            <a:r>
              <a:rPr lang="pl-PL" b="1" u="sng" dirty="0"/>
              <a:t>. </a:t>
            </a:r>
            <a:r>
              <a:rPr lang="pl-PL" b="1" u="sng" dirty="0" smtClean="0"/>
              <a:t>Zatrudnienie </a:t>
            </a:r>
            <a:r>
              <a:rPr lang="pl-PL" b="1" u="sng" dirty="0"/>
              <a:t>i spójność terytorialna na obszarach rybackich;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V. Wspieranie </a:t>
            </a:r>
            <a:r>
              <a:rPr lang="pl-PL" dirty="0"/>
              <a:t>wprowadzania do obrotu i przetwarzania;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VI</a:t>
            </a:r>
            <a:r>
              <a:rPr lang="pl-PL" dirty="0"/>
              <a:t>. </a:t>
            </a:r>
            <a:r>
              <a:rPr lang="pl-PL" dirty="0" smtClean="0"/>
              <a:t>Zintegrowana </a:t>
            </a:r>
            <a:r>
              <a:rPr lang="pl-PL" dirty="0"/>
              <a:t>Polityka </a:t>
            </a:r>
            <a:r>
              <a:rPr lang="pl-PL" dirty="0" smtClean="0"/>
              <a:t>Morska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85712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915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196753"/>
            <a:ext cx="8229600" cy="82499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l-PL" sz="1800" b="1" u="sng" dirty="0">
                <a:solidFill>
                  <a:prstClr val="black"/>
                </a:solidFill>
                <a:ea typeface="+mn-ea"/>
                <a:cs typeface="+mn-cs"/>
              </a:rPr>
              <a:t>IV. Zatrudnienie i spójność terytorialna na obszarach rybackich;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10000"/>
          </a:bodyPr>
          <a:lstStyle/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000" dirty="0">
                <a:latin typeface="Trebuchet MS"/>
              </a:rPr>
              <a:t>1) Podnoszenie wartości produktów, tworzenie miejsc pracy, zachęcanie młodych ludzi i propagowanie innowacji na wszystkich etapach łańcucha dostaw produktów w sektorze rybołówstwa i akwakultury;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000" dirty="0">
                <a:latin typeface="Trebuchet MS"/>
              </a:rPr>
              <a:t>2) Wspieranie różnicowania działalności w ramach rybołówstwa </a:t>
            </a:r>
            <a:r>
              <a:rPr lang="pl-PL" sz="2000" dirty="0" smtClean="0">
                <a:latin typeface="Trebuchet MS"/>
              </a:rPr>
              <a:t>przemysłowego     </a:t>
            </a:r>
            <a:r>
              <a:rPr lang="pl-PL" sz="2000" dirty="0">
                <a:latin typeface="Trebuchet MS"/>
              </a:rPr>
              <a:t>i poza nim, wspieranie uczenia się przez całe życie i tworzenie miejsc pracy na obszarach rybackich i obszarach akwakultury;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000" dirty="0">
                <a:latin typeface="Trebuchet MS"/>
              </a:rPr>
              <a:t>3) Wspieranie i wykorzystywanie atutów środowiska na obszarach </a:t>
            </a:r>
            <a:r>
              <a:rPr lang="pl-PL" sz="2000" dirty="0" smtClean="0">
                <a:latin typeface="Trebuchet MS"/>
              </a:rPr>
              <a:t>rybackich            </a:t>
            </a:r>
            <a:r>
              <a:rPr lang="pl-PL" sz="2000" dirty="0">
                <a:latin typeface="Trebuchet MS"/>
              </a:rPr>
              <a:t>i obszarach akwakultury, w tym operacje na rzecz łagodzenia zmiany klimatu;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000" dirty="0">
                <a:latin typeface="Trebuchet MS"/>
              </a:rPr>
              <a:t>4) Propagowanie dobrostanu społecznego i dziedzictwa kulturowego na obszarach rybackich i obszarach akwakultury, w tym dziedzictwa kulturowego </a:t>
            </a:r>
            <a:r>
              <a:rPr lang="pl-PL" sz="2000" dirty="0" smtClean="0">
                <a:latin typeface="Trebuchet MS"/>
              </a:rPr>
              <a:t>rybołówstwa     </a:t>
            </a:r>
            <a:r>
              <a:rPr lang="pl-PL" sz="2000" dirty="0">
                <a:latin typeface="Trebuchet MS"/>
              </a:rPr>
              <a:t>i akwakultury oraz morskiego dziedzictwa kulturowego;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000" dirty="0">
                <a:latin typeface="Trebuchet MS"/>
              </a:rPr>
              <a:t>5) Powierzenie społecznościom rybackim ważniejszej roli w rozwoju lokalnym oraz zarządzaniu lokalnymi zasobami rybołówstwa i działalnością morską.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780" y="33459"/>
            <a:ext cx="129614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149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2400" b="1" dirty="0"/>
              <a:t>PODSTAWOWE WARUNKI OTRZYMANIA POMOCY:</a:t>
            </a:r>
            <a:r>
              <a:rPr lang="pl-PL" sz="2400" b="1" u="sng" dirty="0"/>
              <a:t/>
            </a:r>
            <a:br>
              <a:rPr lang="pl-PL" sz="2400" b="1" u="sng" dirty="0"/>
            </a:br>
            <a:endParaRPr lang="pl-PL" sz="1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94446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zgodność </a:t>
            </a:r>
            <a:r>
              <a:rPr lang="pl-PL" dirty="0"/>
              <a:t>operacji z Lokalną Strategią Rozwoju (LSR)  – w tym założenie realizacji wskaźników określonych dla danego Przedsięwzięcia w LSR</a:t>
            </a:r>
          </a:p>
          <a:p>
            <a:pPr>
              <a:buFontTx/>
              <a:buChar char="-"/>
            </a:pPr>
            <a:r>
              <a:rPr lang="pl-PL" dirty="0"/>
              <a:t>zgodność operacji z Programem Operacyjnym Rybactwo i Morze 2014-2020 – Priorytet IV </a:t>
            </a:r>
            <a:r>
              <a:rPr lang="pl-PL" i="1" dirty="0"/>
              <a:t>„Zwiększenie zatrudnienia i spójności terytorialnej” </a:t>
            </a:r>
          </a:p>
          <a:p>
            <a:pPr>
              <a:buFontTx/>
              <a:buChar char="-"/>
            </a:pPr>
            <a:r>
              <a:rPr lang="pl-PL" dirty="0"/>
              <a:t>miejsce na liście po ocenie </a:t>
            </a:r>
            <a:r>
              <a:rPr lang="pl-PL" dirty="0" smtClean="0"/>
              <a:t>Rady, </a:t>
            </a:r>
            <a:r>
              <a:rPr lang="pl-PL" dirty="0"/>
              <a:t>mieszczące się w ramach limitu </a:t>
            </a:r>
            <a:r>
              <a:rPr lang="pl-PL" dirty="0" smtClean="0"/>
              <a:t>środków  </a:t>
            </a:r>
            <a:r>
              <a:rPr lang="pl-PL" dirty="0"/>
              <a:t>- przy założeniu, że operacja otrzymała co najmniej minimalną, wymaganą liczbę </a:t>
            </a:r>
            <a:r>
              <a:rPr lang="pl-PL" dirty="0" smtClean="0"/>
              <a:t>punktów</a:t>
            </a:r>
            <a:r>
              <a:rPr lang="pl-PL" dirty="0"/>
              <a:t>.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2695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4509120"/>
            <a:ext cx="8568952" cy="12741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dirty="0">
              <a:solidFill>
                <a:prstClr val="black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1400" b="1" dirty="0"/>
              <a:t>CEL 1: Podnoszenie wartości produktów, tworzenie miejsc pracy, zachęcanie młodych ludzi i propagowanie innowacji na wszystkich etapach łańcucha dostaw produktów w sektorze rybołówstwa i </a:t>
            </a:r>
            <a:r>
              <a:rPr lang="pl-PL" sz="1400" b="1" dirty="0" smtClean="0"/>
              <a:t>akwakultury</a:t>
            </a:r>
            <a:endParaRPr lang="pl-PL" sz="14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94446"/>
          </a:xfrm>
        </p:spPr>
        <p:txBody>
          <a:bodyPr>
            <a:normAutofit fontScale="92500" lnSpcReduction="10000"/>
          </a:bodyPr>
          <a:lstStyle/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u="sng" dirty="0" smtClean="0">
                <a:latin typeface="Trebuchet MS"/>
              </a:rPr>
              <a:t>1) obejmuje: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dirty="0" smtClean="0">
                <a:latin typeface="Trebuchet MS"/>
              </a:rPr>
              <a:t>a) podnoszenie wartości produktów sektora rybołówstwa i akwakultury przez tworzenie lub rozwijanie łańcucha dostaw, obejmującego działalność związaną z produkcją, przetwarzaniem i obrotem produktami sektora rybołówstwa i akwakultury, lub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dirty="0" smtClean="0">
                <a:latin typeface="Trebuchet MS"/>
              </a:rPr>
              <a:t>b) wspieranie przedsiębiorczości lub innowacji młodych ludzi w łańcuchu dostaw, o którym mowa w lit. a;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u="sng" dirty="0" smtClean="0">
                <a:latin typeface="Trebuchet MS"/>
              </a:rPr>
              <a:t>2</a:t>
            </a:r>
            <a:r>
              <a:rPr lang="pl-PL" sz="1300" u="sng" dirty="0">
                <a:latin typeface="Trebuchet MS"/>
              </a:rPr>
              <a:t>) jest przyznawana</a:t>
            </a:r>
            <a:r>
              <a:rPr lang="pl-PL" sz="1300" u="sng" dirty="0" smtClean="0">
                <a:latin typeface="Trebuchet MS"/>
              </a:rPr>
              <a:t>:</a:t>
            </a:r>
            <a:endParaRPr lang="pl-PL" sz="1300" dirty="0">
              <a:latin typeface="Trebuchet MS"/>
            </a:endParaRP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dirty="0">
                <a:latin typeface="Trebuchet MS"/>
              </a:rPr>
              <a:t>a) wnioskodawcy: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b="1" dirty="0">
                <a:latin typeface="Trebuchet MS"/>
              </a:rPr>
              <a:t>–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osobie fizycznej, osobie prawnej lub jednostce organizacyjnej nieposiadającej osobowości prawnej</a:t>
            </a:r>
            <a:r>
              <a:rPr lang="pl-PL" sz="1300" dirty="0">
                <a:latin typeface="Trebuchet MS"/>
              </a:rPr>
              <a:t>, w przypadku operacji, o której mowa w pkt 1 lit. a,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dirty="0" smtClean="0">
                <a:latin typeface="Trebuchet MS"/>
              </a:rPr>
              <a:t>– </a:t>
            </a:r>
            <a:r>
              <a:rPr lang="pl-PL" sz="13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osobie fizycznej</a:t>
            </a:r>
            <a:r>
              <a:rPr lang="pl-PL" sz="1300" b="1" dirty="0" smtClean="0">
                <a:latin typeface="Trebuchet MS"/>
              </a:rPr>
              <a:t>, </a:t>
            </a:r>
            <a:r>
              <a:rPr lang="pl-PL" sz="1300" dirty="0">
                <a:latin typeface="Trebuchet MS"/>
              </a:rPr>
              <a:t>która w dniu składania wniosku o dofinansowanie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nie ukończyła 40. roku życia</a:t>
            </a:r>
            <a:r>
              <a:rPr lang="pl-PL" sz="1300" dirty="0">
                <a:latin typeface="Trebuchet MS"/>
              </a:rPr>
              <a:t> – w przypadku operacji, o której mowa w pkt 1 lit. b</a:t>
            </a:r>
            <a:r>
              <a:rPr lang="pl-PL" sz="1300" dirty="0" smtClean="0">
                <a:latin typeface="Trebuchet MS"/>
              </a:rPr>
              <a:t>,</a:t>
            </a:r>
            <a:endParaRPr lang="pl-PL" sz="1300" dirty="0">
              <a:latin typeface="Trebuchet MS"/>
            </a:endParaRP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dirty="0">
                <a:latin typeface="Trebuchet MS"/>
              </a:rPr>
              <a:t>b) w formie zwrotu kosztów kwalifikowalnych w wysokości do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50% tych kosztów</a:t>
            </a:r>
            <a:r>
              <a:rPr lang="pl-PL" sz="1300" dirty="0" smtClean="0">
                <a:latin typeface="Trebuchet MS"/>
              </a:rPr>
              <a:t>,</a:t>
            </a:r>
            <a:endParaRPr lang="pl-PL" sz="1300" dirty="0">
              <a:latin typeface="Trebuchet MS"/>
            </a:endParaRP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dirty="0">
                <a:latin typeface="Trebuchet MS"/>
              </a:rPr>
              <a:t>c) do wysokości limitu, o którym mowa w art. 9 ust. 1 ustawy o EFMR, jednak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nie więcej niż 300 000 zł na jednego  wnioskodawcę</a:t>
            </a:r>
            <a:r>
              <a:rPr lang="pl-PL" sz="13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,</a:t>
            </a:r>
            <a:endParaRPr lang="pl-PL" sz="1300" dirty="0">
              <a:solidFill>
                <a:schemeClr val="accent1">
                  <a:lumMod val="75000"/>
                </a:schemeClr>
              </a:solidFill>
              <a:latin typeface="Trebuchet MS"/>
            </a:endParaRP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300" dirty="0">
                <a:latin typeface="Trebuchet MS"/>
              </a:rPr>
              <a:t>d) </a:t>
            </a:r>
            <a:r>
              <a:rPr lang="pl-PL" sz="1300" dirty="0">
                <a:latin typeface="Trebuchet MS"/>
              </a:rPr>
              <a:t>w</a:t>
            </a:r>
            <a:r>
              <a:rPr lang="pl-PL" sz="1300" dirty="0" smtClean="0">
                <a:latin typeface="Trebuchet MS"/>
              </a:rPr>
              <a:t> wyniku realizacji operacji musi zostać</a:t>
            </a:r>
            <a:r>
              <a:rPr lang="pl-PL" sz="1300" dirty="0" smtClean="0">
                <a:latin typeface="Trebuchet MS"/>
              </a:rPr>
              <a:t> </a:t>
            </a:r>
            <a:r>
              <a:rPr lang="pl-PL" sz="13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utworzone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lub </a:t>
            </a:r>
            <a:r>
              <a:rPr lang="pl-PL" sz="13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utrzymane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co najmniej </a:t>
            </a:r>
            <a:r>
              <a:rPr lang="pl-PL" sz="13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jedno miejsce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pracy lub </a:t>
            </a:r>
            <a:r>
              <a:rPr lang="pl-PL" sz="1300" b="1" dirty="0" smtClean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operacja musi polegać na podjęciu </a:t>
            </a:r>
            <a:r>
              <a:rPr lang="pl-PL" sz="13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działalności gospodarczej</a:t>
            </a:r>
            <a:r>
              <a:rPr lang="pl-PL" sz="1300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 </a:t>
            </a:r>
            <a:r>
              <a:rPr lang="pl-PL" sz="1300" dirty="0">
                <a:latin typeface="Trebuchet MS"/>
              </a:rPr>
              <a:t>w rozumieniu przepisów o swobodzie działalności gospodarczej, i wynika to z celu realizowanej operacji.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1010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748464" cy="504056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pl-PL" sz="1400" b="1" dirty="0"/>
              <a:t>CEL 2: Wspieranie różnicowania działalności w ramach rybołówstwa przemysłowego i poza nim, wspieranie uczenia się przez całe życie i tworzenie miejsc pracy na obszarach rybackich i obszarach akwakultury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794446"/>
          </a:xfrm>
        </p:spPr>
        <p:txBody>
          <a:bodyPr>
            <a:noAutofit/>
          </a:bodyPr>
          <a:lstStyle/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u="sng" dirty="0">
                <a:latin typeface="Trebuchet MS"/>
              </a:rPr>
              <a:t>1) obejmuje: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dirty="0">
                <a:latin typeface="Trebuchet MS"/>
              </a:rPr>
              <a:t>a) różnicowanie działalności lub dywersyfikację zatrudnienia osób wykonujących pracę związaną z sektorem rybołówstwa i akwakultury przez tworzenie lub utrzymanie miejsc pracy niezwiązanych z podstawową działalnością rybacką lub</a:t>
            </a:r>
          </a:p>
          <a:p>
            <a:pPr marL="45720" lvl="0" indent="0">
              <a:lnSpc>
                <a:spcPct val="12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dirty="0">
                <a:latin typeface="Trebuchet MS"/>
              </a:rPr>
              <a:t>b) podejmowanie, wykonywanie lub rozwijanie działalności gospodarczej służącej rozwojowi obszarów rybackich  i obszarów akwakultury, lub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dirty="0">
                <a:latin typeface="Trebuchet MS"/>
              </a:rPr>
              <a:t>c) wspieranie uczenia się osób związanych z sektorem rybołówstwa i akwakultury oraz wymianę przez takie osoby doświadczeń i dobrych praktyk</a:t>
            </a:r>
            <a:r>
              <a:rPr lang="pl-PL" sz="1200" dirty="0" smtClean="0">
                <a:latin typeface="Trebuchet MS"/>
              </a:rPr>
              <a:t>;</a:t>
            </a:r>
            <a:endParaRPr lang="pl-PL" sz="1200" dirty="0">
              <a:latin typeface="Trebuchet MS"/>
            </a:endParaRP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u="sng" dirty="0">
                <a:latin typeface="Trebuchet MS"/>
              </a:rPr>
              <a:t>2) jest przyznawana: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dirty="0">
                <a:latin typeface="Trebuchet MS"/>
              </a:rPr>
              <a:t>a) </a:t>
            </a: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osobie fizycznej, osobie prawnej lub jednostce organizacyjnej nieposiadjącej osobowości prawnej</a:t>
            </a:r>
            <a:r>
              <a:rPr lang="pl-PL" sz="1200" dirty="0">
                <a:latin typeface="Trebuchet MS"/>
              </a:rPr>
              <a:t>,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dirty="0">
                <a:latin typeface="Trebuchet MS"/>
              </a:rPr>
              <a:t>b) w formie zwrotu kosztów kwalifikowalnych w wysokości </a:t>
            </a: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do 50% tych kosztów</a:t>
            </a:r>
            <a:r>
              <a:rPr lang="pl-PL" sz="1200" b="1" dirty="0">
                <a:latin typeface="Trebuchet MS"/>
              </a:rPr>
              <a:t>,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dirty="0">
                <a:latin typeface="Trebuchet MS"/>
              </a:rPr>
              <a:t>c) do wysokości limitu, o którym mowa w art. 9 ust. 1 ustawy o EFMR, jednak </a:t>
            </a: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nie więcej niż 300.000 zł na jednego wnioskodawcę,</a:t>
            </a:r>
          </a:p>
          <a:p>
            <a:pPr marL="4572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200" dirty="0">
                <a:latin typeface="Trebuchet MS"/>
              </a:rPr>
              <a:t>d) na operację, która zakłada </a:t>
            </a: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  <a:latin typeface="Trebuchet MS"/>
              </a:rPr>
              <a:t>utworzenie lub utrzymanie co najmniej jednego miejsca pracy lub podjęcie działalności  gospodarczej</a:t>
            </a:r>
            <a:r>
              <a:rPr lang="pl-PL" sz="1200" b="1" dirty="0">
                <a:latin typeface="Trebuchet MS"/>
              </a:rPr>
              <a:t> </a:t>
            </a:r>
            <a:r>
              <a:rPr lang="pl-PL" sz="1200" dirty="0">
                <a:latin typeface="Trebuchet MS"/>
              </a:rPr>
              <a:t>w rozumieniu przepisów o swobodzie działalności gospodarczej, i wynika to z celu realizowanej operacji</a:t>
            </a:r>
            <a:r>
              <a:rPr lang="pl-PL" sz="1200" dirty="0" smtClean="0">
                <a:latin typeface="Trebuchet MS"/>
              </a:rPr>
              <a:t>.</a:t>
            </a:r>
            <a:endParaRPr lang="pl-PL" sz="1200" b="1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62695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Łącznik prosty 13"/>
          <p:cNvCxnSpPr/>
          <p:nvPr/>
        </p:nvCxnSpPr>
        <p:spPr>
          <a:xfrm>
            <a:off x="0" y="56144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</a:pPr>
            <a:r>
              <a:rPr lang="pl-PL" sz="1400" b="1" dirty="0">
                <a:latin typeface="Trebuchet MS"/>
                <a:ea typeface="+mn-ea"/>
                <a:cs typeface="+mn-cs"/>
              </a:rPr>
              <a:t>CEL 3: Wspieranie i wykorzystywanie atutów środowiska na obszarach rybackich i obszarach akwakultury, w tym operacje na rzecz łagodzenia zmiany klimatu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79512" y="1988841"/>
            <a:ext cx="8712968" cy="3794446"/>
          </a:xfrm>
        </p:spPr>
        <p:txBody>
          <a:bodyPr>
            <a:noAutofit/>
          </a:bodyPr>
          <a:lstStyle/>
          <a:p>
            <a:pPr marL="45720" indent="0">
              <a:lnSpc>
                <a:spcPct val="120000"/>
              </a:lnSpc>
              <a:buNone/>
            </a:pPr>
            <a:r>
              <a:rPr lang="pl-PL" sz="1200" u="sng" dirty="0"/>
              <a:t>1) obejmuje: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a) wspieranie atutów środowiska wodnego na obszarach rybackich i obszarach akwakultury przez </a:t>
            </a:r>
            <a:r>
              <a:rPr lang="pl-PL" sz="1200" b="1" dirty="0"/>
              <a:t>przeciwdziałanie kłusownictwu</a:t>
            </a:r>
            <a:r>
              <a:rPr lang="pl-PL" sz="1200" dirty="0"/>
              <a:t> lub 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b) </a:t>
            </a:r>
            <a:r>
              <a:rPr lang="pl-PL" sz="1200" b="1" dirty="0"/>
              <a:t>przywracanie lub zabezpieczanie potencjału produkcyjnego sektora rybołówstwa </a:t>
            </a:r>
            <a:r>
              <a:rPr lang="pl-PL" sz="1200" dirty="0"/>
              <a:t>i akwakultury lub odtwarzanie pierwotnego stanu środowiska obszarów rybackich i obszarów akwakultury, </a:t>
            </a:r>
            <a:r>
              <a:rPr lang="pl-PL" sz="1200" b="1" dirty="0"/>
              <a:t>w przypadku jego zniszczenia w wyniku zdarzeń noszących znamiona klęski żywiołowej lub szkody spowodowanej działalnością chronionych gatunków zwierząt</a:t>
            </a:r>
            <a:r>
              <a:rPr lang="pl-PL" sz="1200" dirty="0"/>
              <a:t>, lub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c) odtwarzanie pierwotnego stanu środowiska wodnego przez </a:t>
            </a:r>
            <a:r>
              <a:rPr lang="pl-PL" sz="1200" b="1" dirty="0"/>
              <a:t>renaturyzację zbiorników wodnych i terenów przyległych  do tych zbiorników</a:t>
            </a:r>
            <a:r>
              <a:rPr lang="pl-PL" sz="1200" dirty="0"/>
              <a:t>, w przypadku jego zniszczenia w wyniku procesu eutrofizacji wód publicznych, lub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d) ochronę obszarów będących formami ochrony przyrody przez </a:t>
            </a:r>
            <a:r>
              <a:rPr lang="pl-PL" sz="1200" b="1" dirty="0"/>
              <a:t>regulowanie ruchu turystycznego </a:t>
            </a:r>
            <a:r>
              <a:rPr lang="pl-PL" sz="1200" dirty="0"/>
              <a:t>na obszarach cennych przyrodniczo,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e) podejmowanie działań na rzecz ograniczenia negatywnych skutków zmian klimatycznych, tworzenie i rozwijanie instalacji odnawialnych źródeł energii, w rozumieniu przepisów o odnawialnych źródłach energii; </a:t>
            </a:r>
            <a:endParaRPr lang="pl-PL" sz="1200" b="1" dirty="0"/>
          </a:p>
          <a:p>
            <a:pPr marL="45720" indent="0">
              <a:lnSpc>
                <a:spcPct val="120000"/>
              </a:lnSpc>
              <a:buNone/>
            </a:pPr>
            <a:r>
              <a:rPr lang="pl-PL" sz="1200" u="sng" dirty="0"/>
              <a:t>2) jest przyznawana</a:t>
            </a:r>
            <a:r>
              <a:rPr lang="pl-PL" sz="1200" dirty="0"/>
              <a:t>: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a) </a:t>
            </a: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osobie fizycznej, osobie prawnej lub jednostce organizacyjnej nieposiadjącej osobowości prawnej</a:t>
            </a:r>
            <a:r>
              <a:rPr lang="pl-PL" sz="1200" dirty="0"/>
              <a:t>,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b) w formie zwrotu kosztów kwalifikowalnych w wysokości </a:t>
            </a: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do 50% tych kosztów, a w przypadku gdy operacja spełnia warunki określone w art. 95 ust. 3 rozporządzenia nr 508/2014 – w wysokości do 85% tych kosztów,</a:t>
            </a:r>
            <a:r>
              <a:rPr lang="pl-PL" sz="1200" b="1" dirty="0"/>
              <a:t>* 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pl-PL" sz="1200" dirty="0"/>
              <a:t>c) do wysokości limitu, o którym mowa w art. 9 ust. 1 ustawy o EFMR, jednak </a:t>
            </a: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nie więcej niż 300 000 zł na jednego  wnioskodawcę.</a:t>
            </a:r>
          </a:p>
          <a:p>
            <a:pPr marL="45720" indent="0">
              <a:lnSpc>
                <a:spcPct val="120000"/>
              </a:lnSpc>
              <a:buNone/>
            </a:pPr>
            <a:endParaRPr lang="pl-PL" sz="900" dirty="0"/>
          </a:p>
          <a:p>
            <a:pPr marL="45720" indent="0">
              <a:buNone/>
            </a:pPr>
            <a:r>
              <a:rPr lang="pl-PL" sz="900" dirty="0"/>
              <a:t>* W PRZYPADKU PRIORYTETU IV PO RYBACTWO I MORZE: </a:t>
            </a:r>
            <a:r>
              <a:rPr lang="pl-PL" sz="900" b="1" dirty="0"/>
              <a:t>JEŚLI OPERACJA </a:t>
            </a:r>
            <a:r>
              <a:rPr lang="pl-PL" sz="900" b="1" u="sng" dirty="0"/>
              <a:t>ZAPEWNIA PUBLICZNY DOSTĘP DO JEJ WYNIKÓW </a:t>
            </a:r>
            <a:r>
              <a:rPr lang="pl-PL" sz="900" b="1" dirty="0"/>
              <a:t>ORAZ SPEŁNIA </a:t>
            </a:r>
            <a:r>
              <a:rPr lang="pl-PL" sz="900" b="1" u="sng" dirty="0"/>
              <a:t>CO NAJMNIEJ JEDNO </a:t>
            </a:r>
            <a:r>
              <a:rPr lang="pl-PL" sz="900" b="1" dirty="0"/>
              <a:t>Z KRYTERIÓW: </a:t>
            </a:r>
          </a:p>
          <a:p>
            <a:r>
              <a:rPr lang="pl-PL" sz="900" dirty="0"/>
              <a:t>jest w interesie zbiorowym; </a:t>
            </a:r>
          </a:p>
          <a:p>
            <a:r>
              <a:rPr lang="pl-PL" sz="900" dirty="0"/>
              <a:t>ma zbiorowego beneficjenta; </a:t>
            </a:r>
          </a:p>
          <a:p>
            <a:r>
              <a:rPr lang="pl-PL" sz="900" dirty="0"/>
              <a:t>projekt ma innowacyjne właściwości, w stosownych przypadkach, na szczeblu lokalnym.</a:t>
            </a:r>
          </a:p>
        </p:txBody>
      </p:sp>
    </p:spTree>
    <p:extLst>
      <p:ext uri="{BB962C8B-B14F-4D97-AF65-F5344CB8AC3E}">
        <p14:creationId xmlns:p14="http://schemas.microsoft.com/office/powerpoint/2010/main" val="16626953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1915</Words>
  <Application>Microsoft Office PowerPoint</Application>
  <PresentationFormat>Pokaz na ekranie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8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Motyw pakietu Office</vt:lpstr>
      <vt:lpstr>1_Motyw pakietu Office</vt:lpstr>
      <vt:lpstr>4_Motyw pakietu Office</vt:lpstr>
      <vt:lpstr>5_Motyw pakietu Office</vt:lpstr>
      <vt:lpstr>6_Motyw pakietu Office</vt:lpstr>
      <vt:lpstr>7_Motyw pakietu Office</vt:lpstr>
      <vt:lpstr>8_Motyw pakietu Office</vt:lpstr>
      <vt:lpstr>10_Motyw pakietu Office</vt:lpstr>
      <vt:lpstr>Program Operacyjny  ,Rybactwo i Morze”  na lata 2014-2020     Karina Skóra – Wydział Terenów Wiejskich</vt:lpstr>
      <vt:lpstr>Prezentacja programu PowerPoint</vt:lpstr>
      <vt:lpstr>Prezentacja programu PowerPoint</vt:lpstr>
      <vt:lpstr>Prezentacja programu PowerPoint</vt:lpstr>
      <vt:lpstr>IV. Zatrudnienie i spójność terytorialna na obszarach rybackich; </vt:lpstr>
      <vt:lpstr>PODSTAWOWE WARUNKI OTRZYMANIA POMOCY: </vt:lpstr>
      <vt:lpstr>CEL 1: Podnoszenie wartości produktów, tworzenie miejsc pracy, zachęcanie młodych ludzi i propagowanie innowacji na wszystkich etapach łańcucha dostaw produktów w sektorze rybołówstwa i akwakultury</vt:lpstr>
      <vt:lpstr>CEL 2: Wspieranie różnicowania działalności w ramach rybołówstwa przemysłowego i poza nim, wspieranie uczenia się przez całe życie i tworzenie miejsc pracy na obszarach rybackich i obszarach akwakultury</vt:lpstr>
      <vt:lpstr>CEL 3: Wspieranie i wykorzystywanie atutów środowiska na obszarach rybackich i obszarach akwakultury, w tym operacje na rzecz łagodzenia zmiany klimatu</vt:lpstr>
      <vt:lpstr>CEL 4: Propagowanie dobrostanu społecznego i dziedzictwa kulturowego na obszarach rybackich i obszarach akwakultury, w tym dziedzictwa kulturowego rybołówstwa i akwakultury oraz morskiego dziedzictwa kulturowego</vt:lpstr>
      <vt:lpstr>CEL 5: Powierzenie społecznościom rybackim ważniejszej roli w rozwoju lokalnym oraz zarządzaniu lokalnymi zasobami rybołówstwa i działalnością morską</vt:lpstr>
      <vt:lpstr>Koszty kwalifikowalne:</vt:lpstr>
      <vt:lpstr>Koszty niekwalifikowalne:</vt:lpstr>
      <vt:lpstr>Dziękuję za uwagę  Wydział Terenów Wiejskich Karina Skóra tel. 32 77 40 529 e-mail: kskora@slaskie.pl https://rybactwo.slaskie.pl/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czyzw</dc:creator>
  <cp:lastModifiedBy>Skóra Karina</cp:lastModifiedBy>
  <cp:revision>104</cp:revision>
  <dcterms:created xsi:type="dcterms:W3CDTF">2016-01-13T13:52:12Z</dcterms:created>
  <dcterms:modified xsi:type="dcterms:W3CDTF">2017-03-13T12:28:40Z</dcterms:modified>
</cp:coreProperties>
</file>